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7"/>
  </p:notesMasterIdLst>
  <p:handoutMasterIdLst>
    <p:handoutMasterId r:id="rId68"/>
  </p:handoutMasterIdLst>
  <p:sldIdLst>
    <p:sldId id="344" r:id="rId2"/>
    <p:sldId id="789" r:id="rId3"/>
    <p:sldId id="791" r:id="rId4"/>
    <p:sldId id="774" r:id="rId5"/>
    <p:sldId id="801" r:id="rId6"/>
    <p:sldId id="781" r:id="rId7"/>
    <p:sldId id="783" r:id="rId8"/>
    <p:sldId id="785" r:id="rId9"/>
    <p:sldId id="787" r:id="rId10"/>
    <p:sldId id="779" r:id="rId11"/>
    <p:sldId id="777" r:id="rId12"/>
    <p:sldId id="794" r:id="rId13"/>
    <p:sldId id="795" r:id="rId14"/>
    <p:sldId id="804" r:id="rId15"/>
    <p:sldId id="806" r:id="rId16"/>
    <p:sldId id="808" r:id="rId17"/>
    <p:sldId id="810" r:id="rId18"/>
    <p:sldId id="812" r:id="rId19"/>
    <p:sldId id="796" r:id="rId20"/>
    <p:sldId id="506" r:id="rId21"/>
    <p:sldId id="752" r:id="rId22"/>
    <p:sldId id="749" r:id="rId23"/>
    <p:sldId id="750" r:id="rId24"/>
    <p:sldId id="797" r:id="rId25"/>
    <p:sldId id="716" r:id="rId26"/>
    <p:sldId id="754" r:id="rId27"/>
    <p:sldId id="755" r:id="rId28"/>
    <p:sldId id="586" r:id="rId29"/>
    <p:sldId id="592" r:id="rId30"/>
    <p:sldId id="594" r:id="rId31"/>
    <p:sldId id="596" r:id="rId32"/>
    <p:sldId id="661" r:id="rId33"/>
    <p:sldId id="757" r:id="rId34"/>
    <p:sldId id="576" r:id="rId35"/>
    <p:sldId id="598" r:id="rId36"/>
    <p:sldId id="691" r:id="rId37"/>
    <p:sldId id="692" r:id="rId38"/>
    <p:sldId id="693" r:id="rId39"/>
    <p:sldId id="694" r:id="rId40"/>
    <p:sldId id="695" r:id="rId41"/>
    <p:sldId id="759" r:id="rId42"/>
    <p:sldId id="802" r:id="rId43"/>
    <p:sldId id="760" r:id="rId44"/>
    <p:sldId id="740" r:id="rId45"/>
    <p:sldId id="726" r:id="rId46"/>
    <p:sldId id="708" r:id="rId47"/>
    <p:sldId id="699" r:id="rId48"/>
    <p:sldId id="701" r:id="rId49"/>
    <p:sldId id="703" r:id="rId50"/>
    <p:sldId id="705" r:id="rId51"/>
    <p:sldId id="744" r:id="rId52"/>
    <p:sldId id="745" r:id="rId53"/>
    <p:sldId id="746" r:id="rId54"/>
    <p:sldId id="747" r:id="rId55"/>
    <p:sldId id="761" r:id="rId56"/>
    <p:sldId id="748" r:id="rId57"/>
    <p:sldId id="762" r:id="rId58"/>
    <p:sldId id="763" r:id="rId59"/>
    <p:sldId id="800" r:id="rId60"/>
    <p:sldId id="799" r:id="rId61"/>
    <p:sldId id="767" r:id="rId62"/>
    <p:sldId id="769" r:id="rId63"/>
    <p:sldId id="771" r:id="rId64"/>
    <p:sldId id="772" r:id="rId65"/>
    <p:sldId id="742" r:id="rId66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Mustafin" initials="D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09025E"/>
    <a:srgbClr val="004821"/>
    <a:srgbClr val="206A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87327" autoAdjust="0"/>
  </p:normalViewPr>
  <p:slideViewPr>
    <p:cSldViewPr showGuides="1">
      <p:cViewPr>
        <p:scale>
          <a:sx n="70" d="100"/>
          <a:sy n="70" d="100"/>
        </p:scale>
        <p:origin x="-2814" y="-10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3D7B4A-435B-45B7-B070-F108B29BDC40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095799-14D2-4DFE-B3A0-0B8F03E343E0}">
      <dgm:prSet phldrT="[Текст]"/>
      <dgm:spPr>
        <a:solidFill>
          <a:schemeClr val="bg1"/>
        </a:solidFill>
        <a:ln w="38100">
          <a:solidFill>
            <a:srgbClr val="FF0000"/>
          </a:solidFill>
        </a:ln>
      </dgm:spPr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Виды аттестации</a:t>
          </a:r>
          <a:endParaRPr lang="ru-RU" b="1" dirty="0">
            <a:solidFill>
              <a:srgbClr val="FF0000"/>
            </a:solidFill>
          </a:endParaRPr>
        </a:p>
      </dgm:t>
    </dgm:pt>
    <dgm:pt modelId="{C2B330A9-E37A-407F-B1D3-9A40486E504B}" type="parTrans" cxnId="{2C1DF0EC-AFB4-4131-97D7-B06D3FD9DCC2}">
      <dgm:prSet/>
      <dgm:spPr/>
      <dgm:t>
        <a:bodyPr/>
        <a:lstStyle/>
        <a:p>
          <a:endParaRPr lang="ru-RU"/>
        </a:p>
      </dgm:t>
    </dgm:pt>
    <dgm:pt modelId="{84990D84-5B5B-4ABE-B7ED-335A3F2C9343}" type="sibTrans" cxnId="{2C1DF0EC-AFB4-4131-97D7-B06D3FD9DCC2}">
      <dgm:prSet/>
      <dgm:spPr/>
      <dgm:t>
        <a:bodyPr/>
        <a:lstStyle/>
        <a:p>
          <a:endParaRPr lang="ru-RU"/>
        </a:p>
      </dgm:t>
    </dgm:pt>
    <dgm:pt modelId="{A495DE7A-2D45-491B-BEFE-F09B7E560416}">
      <dgm:prSet phldrT="[Текст]" custT="1"/>
      <dgm:spPr>
        <a:ln>
          <a:solidFill>
            <a:srgbClr val="000099"/>
          </a:solidFill>
        </a:ln>
      </dgm:spPr>
      <dgm:t>
        <a:bodyPr/>
        <a:lstStyle/>
        <a:p>
          <a:pPr algn="just"/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ОБЯЗАТЕЛЬНАЯ  АТТЕСТАЦИЯ </a:t>
          </a:r>
          <a:r>
            <a:rPr lang="ru-RU" sz="20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на СЗД, в рамках которой проводится п</a:t>
          </a:r>
          <a:r>
            <a:rPr lang="ru-RU" sz="2000" b="0" i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роцедура оценки профессиональных знаний аттестуемых (аттестацию проводит образовательная организация).</a:t>
          </a:r>
          <a:endParaRPr lang="ru-RU" sz="2000" b="0" i="0" dirty="0">
            <a:latin typeface="Times New Roman" pitchFamily="18" charset="0"/>
            <a:cs typeface="Times New Roman" pitchFamily="18" charset="0"/>
          </a:endParaRPr>
        </a:p>
      </dgm:t>
    </dgm:pt>
    <dgm:pt modelId="{8A63CE77-9FA8-411F-8C46-9A80467515C6}" type="parTrans" cxnId="{FAE36575-91C5-481D-82F0-9CDF17132DD1}">
      <dgm:prSet/>
      <dgm:spPr>
        <a:ln>
          <a:solidFill>
            <a:srgbClr val="000099"/>
          </a:solidFill>
        </a:ln>
      </dgm:spPr>
      <dgm:t>
        <a:bodyPr/>
        <a:lstStyle/>
        <a:p>
          <a:endParaRPr lang="ru-RU" dirty="0"/>
        </a:p>
      </dgm:t>
    </dgm:pt>
    <dgm:pt modelId="{813411AC-DE72-40C4-93A9-C020D7A74060}" type="sibTrans" cxnId="{FAE36575-91C5-481D-82F0-9CDF17132DD1}">
      <dgm:prSet/>
      <dgm:spPr/>
      <dgm:t>
        <a:bodyPr/>
        <a:lstStyle/>
        <a:p>
          <a:endParaRPr lang="ru-RU"/>
        </a:p>
      </dgm:t>
    </dgm:pt>
    <dgm:pt modelId="{3DC2D052-903E-4BE0-957D-166A88BFE7EF}">
      <dgm:prSet custT="1"/>
      <dgm:spPr>
        <a:ln>
          <a:solidFill>
            <a:srgbClr val="000099"/>
          </a:solidFill>
        </a:ln>
      </dgm:spPr>
      <dgm:t>
        <a:bodyPr/>
        <a:lstStyle/>
        <a:p>
          <a:pPr algn="just" rtl="0"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АТТЕСТАЦИЯ РУКОВОДИТЕЛЕЙ </a:t>
          </a:r>
          <a:r>
            <a:rPr lang="ru-RU" sz="2000" b="0" i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образовательных организаций  (аттестацию проводит учредитель).</a:t>
          </a:r>
          <a:endParaRPr lang="ru-RU" sz="2000" b="0" i="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BA8BF481-E4DE-4D29-9C82-89F9A8769CE1}" type="parTrans" cxnId="{1B95D2D4-7957-4F5C-A668-56EC5717583B}">
      <dgm:prSet/>
      <dgm:spPr>
        <a:ln>
          <a:solidFill>
            <a:srgbClr val="000099"/>
          </a:solidFill>
        </a:ln>
      </dgm:spPr>
      <dgm:t>
        <a:bodyPr/>
        <a:lstStyle/>
        <a:p>
          <a:endParaRPr lang="ru-RU" dirty="0"/>
        </a:p>
      </dgm:t>
    </dgm:pt>
    <dgm:pt modelId="{348C547F-B995-446B-816A-8FB62C1A022B}" type="sibTrans" cxnId="{1B95D2D4-7957-4F5C-A668-56EC5717583B}">
      <dgm:prSet/>
      <dgm:spPr/>
      <dgm:t>
        <a:bodyPr/>
        <a:lstStyle/>
        <a:p>
          <a:endParaRPr lang="ru-RU"/>
        </a:p>
      </dgm:t>
    </dgm:pt>
    <dgm:pt modelId="{7908B64F-18B1-48E3-A266-37C3C413DE69}">
      <dgm:prSet phldrT="[Текст]" custT="1"/>
      <dgm:spPr>
        <a:ln>
          <a:solidFill>
            <a:srgbClr val="000099"/>
          </a:solidFill>
        </a:ln>
      </dgm:spPr>
      <dgm:t>
        <a:bodyPr/>
        <a:lstStyle/>
        <a:p>
          <a:pPr algn="just" rtl="0"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ЗАЯВИТЕЛЬНАЯ</a:t>
          </a:r>
          <a:r>
            <a:rPr lang="ru-RU" sz="2000" b="1" dirty="0" smtClean="0">
              <a:solidFill>
                <a:srgbClr val="FF0000"/>
              </a:solidFill>
            </a:rPr>
            <a:t> </a:t>
          </a:r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АТТЕСТАЦИЯ</a:t>
          </a:r>
          <a:r>
            <a:rPr lang="ru-RU" sz="2000" b="0" i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 на квалификационную категорию (первую или высшую). Аттестацию проводит аттестационная комиссия МОиН РТ.</a:t>
          </a:r>
          <a:endParaRPr lang="ru-RU" sz="2000" b="0" i="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1B42161D-6E82-46A3-BAB0-C303D036C51C}" type="parTrans" cxnId="{C28C0F27-2AB2-491B-8194-21884A02F4D0}">
      <dgm:prSet/>
      <dgm:spPr>
        <a:ln>
          <a:solidFill>
            <a:srgbClr val="000099"/>
          </a:solidFill>
        </a:ln>
      </dgm:spPr>
      <dgm:t>
        <a:bodyPr/>
        <a:lstStyle/>
        <a:p>
          <a:endParaRPr lang="ru-RU" dirty="0"/>
        </a:p>
      </dgm:t>
    </dgm:pt>
    <dgm:pt modelId="{3850306E-211C-444E-8068-6CA8FA6BA501}" type="sibTrans" cxnId="{C28C0F27-2AB2-491B-8194-21884A02F4D0}">
      <dgm:prSet/>
      <dgm:spPr/>
      <dgm:t>
        <a:bodyPr/>
        <a:lstStyle/>
        <a:p>
          <a:endParaRPr lang="ru-RU"/>
        </a:p>
      </dgm:t>
    </dgm:pt>
    <dgm:pt modelId="{15CCAC0A-A7E6-4981-B458-6518058E5B2A}" type="pres">
      <dgm:prSet presAssocID="{353D7B4A-435B-45B7-B070-F108B29BDC4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DDBB724-4646-4C39-A4A6-8358D9B57BE4}" type="pres">
      <dgm:prSet presAssocID="{EF095799-14D2-4DFE-B3A0-0B8F03E343E0}" presName="root" presStyleCnt="0"/>
      <dgm:spPr/>
    </dgm:pt>
    <dgm:pt modelId="{4EF7A39B-3CB5-4792-B4FE-6985A3482B8D}" type="pres">
      <dgm:prSet presAssocID="{EF095799-14D2-4DFE-B3A0-0B8F03E343E0}" presName="rootComposite" presStyleCnt="0"/>
      <dgm:spPr/>
    </dgm:pt>
    <dgm:pt modelId="{3A0CF7B7-1DD5-4005-A65D-AB27A81B14EA}" type="pres">
      <dgm:prSet presAssocID="{EF095799-14D2-4DFE-B3A0-0B8F03E343E0}" presName="rootText" presStyleLbl="node1" presStyleIdx="0" presStyleCnt="1" custScaleX="696948" custScaleY="202553" custLinFactNeighborX="8702" custLinFactNeighborY="-71439"/>
      <dgm:spPr/>
      <dgm:t>
        <a:bodyPr/>
        <a:lstStyle/>
        <a:p>
          <a:endParaRPr lang="ru-RU"/>
        </a:p>
      </dgm:t>
    </dgm:pt>
    <dgm:pt modelId="{4CF22F6E-3D67-4685-9C98-ED7D3F16B163}" type="pres">
      <dgm:prSet presAssocID="{EF095799-14D2-4DFE-B3A0-0B8F03E343E0}" presName="rootConnector" presStyleLbl="node1" presStyleIdx="0" presStyleCnt="1"/>
      <dgm:spPr/>
      <dgm:t>
        <a:bodyPr/>
        <a:lstStyle/>
        <a:p>
          <a:endParaRPr lang="ru-RU"/>
        </a:p>
      </dgm:t>
    </dgm:pt>
    <dgm:pt modelId="{BF3BCFAB-EDB2-43B3-AD7B-5E18C81FE7D4}" type="pres">
      <dgm:prSet presAssocID="{EF095799-14D2-4DFE-B3A0-0B8F03E343E0}" presName="childShape" presStyleCnt="0"/>
      <dgm:spPr/>
    </dgm:pt>
    <dgm:pt modelId="{C901C136-5EBE-4434-A5FF-D47D6EA30A37}" type="pres">
      <dgm:prSet presAssocID="{8A63CE77-9FA8-411F-8C46-9A80467515C6}" presName="Name13" presStyleLbl="parChTrans1D2" presStyleIdx="0" presStyleCnt="3"/>
      <dgm:spPr/>
      <dgm:t>
        <a:bodyPr/>
        <a:lstStyle/>
        <a:p>
          <a:endParaRPr lang="ru-RU"/>
        </a:p>
      </dgm:t>
    </dgm:pt>
    <dgm:pt modelId="{2969BFDC-AA67-404D-9D17-BFAA1EF7D889}" type="pres">
      <dgm:prSet presAssocID="{A495DE7A-2D45-491B-BEFE-F09B7E560416}" presName="childText" presStyleLbl="bgAcc1" presStyleIdx="0" presStyleCnt="3" custScaleX="877372" custScaleY="286320" custLinFactNeighborX="-22265" custLinFactNeighborY="-341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B56D1A-64DB-41A2-A2ED-FA3F0E4F6E2D}" type="pres">
      <dgm:prSet presAssocID="{1B42161D-6E82-46A3-BAB0-C303D036C51C}" presName="Name13" presStyleLbl="parChTrans1D2" presStyleIdx="1" presStyleCnt="3"/>
      <dgm:spPr/>
      <dgm:t>
        <a:bodyPr/>
        <a:lstStyle/>
        <a:p>
          <a:endParaRPr lang="ru-RU"/>
        </a:p>
      </dgm:t>
    </dgm:pt>
    <dgm:pt modelId="{E6626982-C5A4-4741-B157-3E4D20F0BFCF}" type="pres">
      <dgm:prSet presAssocID="{7908B64F-18B1-48E3-A266-37C3C413DE69}" presName="childText" presStyleLbl="bgAcc1" presStyleIdx="1" presStyleCnt="3" custScaleX="879377" custScaleY="269462" custLinFactNeighborX="-22265" custLinFactNeighborY="-252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7D7429-CFDC-4938-AE06-1BEB869E8ECF}" type="pres">
      <dgm:prSet presAssocID="{BA8BF481-E4DE-4D29-9C82-89F9A8769CE1}" presName="Name13" presStyleLbl="parChTrans1D2" presStyleIdx="2" presStyleCnt="3"/>
      <dgm:spPr/>
      <dgm:t>
        <a:bodyPr/>
        <a:lstStyle/>
        <a:p>
          <a:endParaRPr lang="ru-RU"/>
        </a:p>
      </dgm:t>
    </dgm:pt>
    <dgm:pt modelId="{AB869DB0-559A-4FBE-88BD-8F5DC7918916}" type="pres">
      <dgm:prSet presAssocID="{3DC2D052-903E-4BE0-957D-166A88BFE7EF}" presName="childText" presStyleLbl="bgAcc1" presStyleIdx="2" presStyleCnt="3" custScaleX="885847" custScaleY="257293" custLinFactNeighborX="-23106" custLinFactNeighborY="-153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B95D2D4-7957-4F5C-A668-56EC5717583B}" srcId="{EF095799-14D2-4DFE-B3A0-0B8F03E343E0}" destId="{3DC2D052-903E-4BE0-957D-166A88BFE7EF}" srcOrd="2" destOrd="0" parTransId="{BA8BF481-E4DE-4D29-9C82-89F9A8769CE1}" sibTransId="{348C547F-B995-446B-816A-8FB62C1A022B}"/>
    <dgm:cxn modelId="{E26FA08A-B0D5-4CFC-9BF7-89413EE46CE1}" type="presOf" srcId="{A495DE7A-2D45-491B-BEFE-F09B7E560416}" destId="{2969BFDC-AA67-404D-9D17-BFAA1EF7D889}" srcOrd="0" destOrd="0" presId="urn:microsoft.com/office/officeart/2005/8/layout/hierarchy3"/>
    <dgm:cxn modelId="{C28C0F27-2AB2-491B-8194-21884A02F4D0}" srcId="{EF095799-14D2-4DFE-B3A0-0B8F03E343E0}" destId="{7908B64F-18B1-48E3-A266-37C3C413DE69}" srcOrd="1" destOrd="0" parTransId="{1B42161D-6E82-46A3-BAB0-C303D036C51C}" sibTransId="{3850306E-211C-444E-8068-6CA8FA6BA501}"/>
    <dgm:cxn modelId="{35D852A4-406F-4124-8534-BAFA5FC6C801}" type="presOf" srcId="{353D7B4A-435B-45B7-B070-F108B29BDC40}" destId="{15CCAC0A-A7E6-4981-B458-6518058E5B2A}" srcOrd="0" destOrd="0" presId="urn:microsoft.com/office/officeart/2005/8/layout/hierarchy3"/>
    <dgm:cxn modelId="{17F37265-0C09-488A-9645-2FDCA2C92D04}" type="presOf" srcId="{BA8BF481-E4DE-4D29-9C82-89F9A8769CE1}" destId="{AE7D7429-CFDC-4938-AE06-1BEB869E8ECF}" srcOrd="0" destOrd="0" presId="urn:microsoft.com/office/officeart/2005/8/layout/hierarchy3"/>
    <dgm:cxn modelId="{28606196-A105-4533-830D-4309B6CDAE81}" type="presOf" srcId="{3DC2D052-903E-4BE0-957D-166A88BFE7EF}" destId="{AB869DB0-559A-4FBE-88BD-8F5DC7918916}" srcOrd="0" destOrd="0" presId="urn:microsoft.com/office/officeart/2005/8/layout/hierarchy3"/>
    <dgm:cxn modelId="{FAE36575-91C5-481D-82F0-9CDF17132DD1}" srcId="{EF095799-14D2-4DFE-B3A0-0B8F03E343E0}" destId="{A495DE7A-2D45-491B-BEFE-F09B7E560416}" srcOrd="0" destOrd="0" parTransId="{8A63CE77-9FA8-411F-8C46-9A80467515C6}" sibTransId="{813411AC-DE72-40C4-93A9-C020D7A74060}"/>
    <dgm:cxn modelId="{366A8026-69CC-4F9C-92EC-9FB072D54C41}" type="presOf" srcId="{8A63CE77-9FA8-411F-8C46-9A80467515C6}" destId="{C901C136-5EBE-4434-A5FF-D47D6EA30A37}" srcOrd="0" destOrd="0" presId="urn:microsoft.com/office/officeart/2005/8/layout/hierarchy3"/>
    <dgm:cxn modelId="{461C7C57-6546-45EC-A26E-72F41704C56E}" type="presOf" srcId="{EF095799-14D2-4DFE-B3A0-0B8F03E343E0}" destId="{4CF22F6E-3D67-4685-9C98-ED7D3F16B163}" srcOrd="1" destOrd="0" presId="urn:microsoft.com/office/officeart/2005/8/layout/hierarchy3"/>
    <dgm:cxn modelId="{2C1DF0EC-AFB4-4131-97D7-B06D3FD9DCC2}" srcId="{353D7B4A-435B-45B7-B070-F108B29BDC40}" destId="{EF095799-14D2-4DFE-B3A0-0B8F03E343E0}" srcOrd="0" destOrd="0" parTransId="{C2B330A9-E37A-407F-B1D3-9A40486E504B}" sibTransId="{84990D84-5B5B-4ABE-B7ED-335A3F2C9343}"/>
    <dgm:cxn modelId="{53D447D4-229A-4C21-ACA3-704BF942E73B}" type="presOf" srcId="{EF095799-14D2-4DFE-B3A0-0B8F03E343E0}" destId="{3A0CF7B7-1DD5-4005-A65D-AB27A81B14EA}" srcOrd="0" destOrd="0" presId="urn:microsoft.com/office/officeart/2005/8/layout/hierarchy3"/>
    <dgm:cxn modelId="{5D45B811-B636-433B-A72A-70C8C0571A67}" type="presOf" srcId="{1B42161D-6E82-46A3-BAB0-C303D036C51C}" destId="{C9B56D1A-64DB-41A2-A2ED-FA3F0E4F6E2D}" srcOrd="0" destOrd="0" presId="urn:microsoft.com/office/officeart/2005/8/layout/hierarchy3"/>
    <dgm:cxn modelId="{5D700D6A-4B85-4797-A89A-9DF8591A2895}" type="presOf" srcId="{7908B64F-18B1-48E3-A266-37C3C413DE69}" destId="{E6626982-C5A4-4741-B157-3E4D20F0BFCF}" srcOrd="0" destOrd="0" presId="urn:microsoft.com/office/officeart/2005/8/layout/hierarchy3"/>
    <dgm:cxn modelId="{0C748F1B-6847-4BE4-A79B-D32138BBC297}" type="presParOf" srcId="{15CCAC0A-A7E6-4981-B458-6518058E5B2A}" destId="{6DDBB724-4646-4C39-A4A6-8358D9B57BE4}" srcOrd="0" destOrd="0" presId="urn:microsoft.com/office/officeart/2005/8/layout/hierarchy3"/>
    <dgm:cxn modelId="{EF69B9ED-593F-45BE-890C-97BEC6927760}" type="presParOf" srcId="{6DDBB724-4646-4C39-A4A6-8358D9B57BE4}" destId="{4EF7A39B-3CB5-4792-B4FE-6985A3482B8D}" srcOrd="0" destOrd="0" presId="urn:microsoft.com/office/officeart/2005/8/layout/hierarchy3"/>
    <dgm:cxn modelId="{F966B180-CD27-4F21-AE0E-E8471F5FD994}" type="presParOf" srcId="{4EF7A39B-3CB5-4792-B4FE-6985A3482B8D}" destId="{3A0CF7B7-1DD5-4005-A65D-AB27A81B14EA}" srcOrd="0" destOrd="0" presId="urn:microsoft.com/office/officeart/2005/8/layout/hierarchy3"/>
    <dgm:cxn modelId="{903BA148-333D-48CA-94FF-A480DEAC0E38}" type="presParOf" srcId="{4EF7A39B-3CB5-4792-B4FE-6985A3482B8D}" destId="{4CF22F6E-3D67-4685-9C98-ED7D3F16B163}" srcOrd="1" destOrd="0" presId="urn:microsoft.com/office/officeart/2005/8/layout/hierarchy3"/>
    <dgm:cxn modelId="{471DACF7-1AFD-4353-9A45-0C69B0756A7E}" type="presParOf" srcId="{6DDBB724-4646-4C39-A4A6-8358D9B57BE4}" destId="{BF3BCFAB-EDB2-43B3-AD7B-5E18C81FE7D4}" srcOrd="1" destOrd="0" presId="urn:microsoft.com/office/officeart/2005/8/layout/hierarchy3"/>
    <dgm:cxn modelId="{2B83AD51-C888-4505-8EA5-3E1FB382133A}" type="presParOf" srcId="{BF3BCFAB-EDB2-43B3-AD7B-5E18C81FE7D4}" destId="{C901C136-5EBE-4434-A5FF-D47D6EA30A37}" srcOrd="0" destOrd="0" presId="urn:microsoft.com/office/officeart/2005/8/layout/hierarchy3"/>
    <dgm:cxn modelId="{DDB1D92B-4FCA-481C-9547-E10498122DEB}" type="presParOf" srcId="{BF3BCFAB-EDB2-43B3-AD7B-5E18C81FE7D4}" destId="{2969BFDC-AA67-404D-9D17-BFAA1EF7D889}" srcOrd="1" destOrd="0" presId="urn:microsoft.com/office/officeart/2005/8/layout/hierarchy3"/>
    <dgm:cxn modelId="{65E06251-322D-4AB1-BCEC-FBDE0297D447}" type="presParOf" srcId="{BF3BCFAB-EDB2-43B3-AD7B-5E18C81FE7D4}" destId="{C9B56D1A-64DB-41A2-A2ED-FA3F0E4F6E2D}" srcOrd="2" destOrd="0" presId="urn:microsoft.com/office/officeart/2005/8/layout/hierarchy3"/>
    <dgm:cxn modelId="{0ECB9E95-54BE-41D6-A2D1-DCAB59250708}" type="presParOf" srcId="{BF3BCFAB-EDB2-43B3-AD7B-5E18C81FE7D4}" destId="{E6626982-C5A4-4741-B157-3E4D20F0BFCF}" srcOrd="3" destOrd="0" presId="urn:microsoft.com/office/officeart/2005/8/layout/hierarchy3"/>
    <dgm:cxn modelId="{C2AE974B-74FA-460A-A543-EAEAECD066DC}" type="presParOf" srcId="{BF3BCFAB-EDB2-43B3-AD7B-5E18C81FE7D4}" destId="{AE7D7429-CFDC-4938-AE06-1BEB869E8ECF}" srcOrd="4" destOrd="0" presId="urn:microsoft.com/office/officeart/2005/8/layout/hierarchy3"/>
    <dgm:cxn modelId="{42986DF8-109C-46A2-B2AD-D47E2147659A}" type="presParOf" srcId="{BF3BCFAB-EDB2-43B3-AD7B-5E18C81FE7D4}" destId="{AB869DB0-559A-4FBE-88BD-8F5DC7918916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89565E-5904-41F6-B13F-9BC08D5DEC8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5080D61-89B5-4F05-A04E-731398146675}">
      <dgm:prSet phldrT="[Текст]" custT="1"/>
      <dgm:spPr/>
      <dgm:t>
        <a:bodyPr/>
        <a:lstStyle/>
        <a:p>
          <a:pPr algn="ctr" rtl="0" fontAlgn="base">
            <a:spcBef>
              <a:spcPct val="0"/>
            </a:spcBef>
            <a:spcAft>
              <a:spcPct val="0"/>
            </a:spcAft>
          </a:pPr>
          <a:r>
            <a:rPr lang="ru-RU" sz="16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gm:t>
    </dgm:pt>
    <dgm:pt modelId="{74D4115A-8387-4C3C-99DF-AE89856EB759}" type="parTrans" cxnId="{ABEEBA17-0E95-443F-A5D0-3DA710A27851}">
      <dgm:prSet/>
      <dgm:spPr/>
      <dgm:t>
        <a:bodyPr/>
        <a:lstStyle/>
        <a:p>
          <a:endParaRPr lang="ru-RU"/>
        </a:p>
      </dgm:t>
    </dgm:pt>
    <dgm:pt modelId="{4330AF96-FDCE-46C3-B3E3-7F04A79C56DC}" type="sibTrans" cxnId="{ABEEBA17-0E95-443F-A5D0-3DA710A27851}">
      <dgm:prSet/>
      <dgm:spPr/>
      <dgm:t>
        <a:bodyPr/>
        <a:lstStyle/>
        <a:p>
          <a:endParaRPr lang="ru-RU"/>
        </a:p>
      </dgm:t>
    </dgm:pt>
    <dgm:pt modelId="{C4F3D5BD-19A6-431E-9F1A-0F697B462129}">
      <dgm:prSet phldrT="[Текст]" custT="1"/>
      <dgm:spPr/>
      <dgm:t>
        <a:bodyPr/>
        <a:lstStyle/>
        <a:p>
          <a:pPr marL="0" algn="ctr" defTabSz="914400" rtl="0" eaLnBrk="1" fontAlgn="base" latinLnBrk="0" hangingPunct="1">
            <a:spcBef>
              <a:spcPct val="0"/>
            </a:spcBef>
            <a:spcAft>
              <a:spcPct val="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14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algn="l" defTabSz="1778000"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gm:t>
    </dgm:pt>
    <dgm:pt modelId="{01AA0530-0E16-470A-9A4C-DCA10A5601EB}" type="parTrans" cxnId="{3EE5D507-3DFD-4B95-8B7A-7F5B7F10D2CD}">
      <dgm:prSet/>
      <dgm:spPr/>
      <dgm:t>
        <a:bodyPr/>
        <a:lstStyle/>
        <a:p>
          <a:endParaRPr lang="ru-RU"/>
        </a:p>
      </dgm:t>
    </dgm:pt>
    <dgm:pt modelId="{BF970041-27C2-4E95-9D38-A864729099E9}" type="sibTrans" cxnId="{3EE5D507-3DFD-4B95-8B7A-7F5B7F10D2CD}">
      <dgm:prSet/>
      <dgm:spPr/>
      <dgm:t>
        <a:bodyPr/>
        <a:lstStyle/>
        <a:p>
          <a:endParaRPr lang="ru-RU"/>
        </a:p>
      </dgm:t>
    </dgm:pt>
    <dgm:pt modelId="{44C0870B-B788-4202-924D-DC1B8BBB8EF3}">
      <dgm:prSet/>
      <dgm:spPr/>
      <dgm:t>
        <a:bodyPr/>
        <a:lstStyle/>
        <a:p>
          <a:endParaRPr lang="ru-RU"/>
        </a:p>
      </dgm:t>
    </dgm:pt>
    <dgm:pt modelId="{79A68562-90EE-4584-A3CC-53F8B58B69EE}" type="parTrans" cxnId="{7495B282-EB6F-4484-81E6-B27ECD7FA93D}">
      <dgm:prSet/>
      <dgm:spPr/>
      <dgm:t>
        <a:bodyPr/>
        <a:lstStyle/>
        <a:p>
          <a:endParaRPr lang="ru-RU"/>
        </a:p>
      </dgm:t>
    </dgm:pt>
    <dgm:pt modelId="{FB7CD4CE-1C68-4826-9CCF-136395FE7737}" type="sibTrans" cxnId="{7495B282-EB6F-4484-81E6-B27ECD7FA93D}">
      <dgm:prSet/>
      <dgm:spPr/>
      <dgm:t>
        <a:bodyPr/>
        <a:lstStyle/>
        <a:p>
          <a:endParaRPr lang="ru-RU"/>
        </a:p>
      </dgm:t>
    </dgm:pt>
    <dgm:pt modelId="{14ABC2B3-56D0-4CE2-8908-5B8F6BDD427D}">
      <dgm:prSet/>
      <dgm:spPr/>
      <dgm:t>
        <a:bodyPr/>
        <a:lstStyle/>
        <a:p>
          <a:endParaRPr lang="ru-RU"/>
        </a:p>
      </dgm:t>
    </dgm:pt>
    <dgm:pt modelId="{394F8A82-B828-459D-84F2-B0BDE1DEF2F2}" type="parTrans" cxnId="{C48A1BBE-18FA-4A93-9EC2-4327FA66D577}">
      <dgm:prSet/>
      <dgm:spPr/>
      <dgm:t>
        <a:bodyPr/>
        <a:lstStyle/>
        <a:p>
          <a:endParaRPr lang="ru-RU"/>
        </a:p>
      </dgm:t>
    </dgm:pt>
    <dgm:pt modelId="{B35FC844-7147-46E1-BCC2-1A04DF3B8AEB}" type="sibTrans" cxnId="{C48A1BBE-18FA-4A93-9EC2-4327FA66D577}">
      <dgm:prSet/>
      <dgm:spPr/>
      <dgm:t>
        <a:bodyPr/>
        <a:lstStyle/>
        <a:p>
          <a:endParaRPr lang="ru-RU"/>
        </a:p>
      </dgm:t>
    </dgm:pt>
    <dgm:pt modelId="{3A3E3121-0D35-45AB-8BA2-7BE3C752CF2F}" type="pres">
      <dgm:prSet presAssocID="{4B89565E-5904-41F6-B13F-9BC08D5DEC86}" presName="arrowDiagram" presStyleCnt="0">
        <dgm:presLayoutVars>
          <dgm:chMax val="5"/>
          <dgm:dir/>
          <dgm:resizeHandles val="exact"/>
        </dgm:presLayoutVars>
      </dgm:prSet>
      <dgm:spPr/>
    </dgm:pt>
    <dgm:pt modelId="{486C02DB-97F0-47E5-AE41-DC8D2C1A3A07}" type="pres">
      <dgm:prSet presAssocID="{4B89565E-5904-41F6-B13F-9BC08D5DEC86}" presName="arrow" presStyleLbl="bgShp" presStyleIdx="0" presStyleCnt="1" custScaleX="110502" custScaleY="91175" custLinFactNeighborX="13396" custLinFactNeighborY="-22794"/>
      <dgm:spPr/>
      <dgm:t>
        <a:bodyPr/>
        <a:lstStyle/>
        <a:p>
          <a:endParaRPr lang="ru-RU"/>
        </a:p>
      </dgm:t>
    </dgm:pt>
    <dgm:pt modelId="{3FB8D9BF-6390-4558-A771-FF27BC13679C}" type="pres">
      <dgm:prSet presAssocID="{4B89565E-5904-41F6-B13F-9BC08D5DEC86}" presName="arrowDiagram4" presStyleCnt="0"/>
      <dgm:spPr/>
    </dgm:pt>
    <dgm:pt modelId="{49AB1F06-67F9-4C9A-B494-2B434C7040BF}" type="pres">
      <dgm:prSet presAssocID="{F5080D61-89B5-4F05-A04E-731398146675}" presName="bullet4a" presStyleLbl="node1" presStyleIdx="0" presStyleCnt="4" custLinFactX="152217" custLinFactNeighborX="200000" custLinFactNeighborY="-558"/>
      <dgm:spPr/>
    </dgm:pt>
    <dgm:pt modelId="{05846817-5CB4-4F1B-A803-138D83F8350D}" type="pres">
      <dgm:prSet presAssocID="{F5080D61-89B5-4F05-A04E-731398146675}" presName="textBox4a" presStyleLbl="revTx" presStyleIdx="0" presStyleCnt="4" custScaleX="156152" custScaleY="39263" custLinFactNeighborX="48093" custLinFactNeighborY="-181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E2196-4E3B-451D-ABAB-8565D1C1428B}" type="pres">
      <dgm:prSet presAssocID="{44C0870B-B788-4202-924D-DC1B8BBB8EF3}" presName="bullet4b" presStyleLbl="node1" presStyleIdx="1" presStyleCnt="4" custLinFactX="100000" custLinFactNeighborX="163689" custLinFactNeighborY="5829"/>
      <dgm:spPr/>
    </dgm:pt>
    <dgm:pt modelId="{4C7C2C6E-0935-4800-9040-E1CBD884E9F4}" type="pres">
      <dgm:prSet presAssocID="{44C0870B-B788-4202-924D-DC1B8BBB8EF3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DE684-9329-4FE3-985B-CB5A58EF6A51}" type="pres">
      <dgm:prSet presAssocID="{C4F3D5BD-19A6-431E-9F1A-0F697B462129}" presName="bullet4c" presStyleLbl="node1" presStyleIdx="2" presStyleCnt="4" custLinFactX="88799" custLinFactNeighborX="100000" custLinFactNeighborY="12571"/>
      <dgm:spPr/>
      <dgm:t>
        <a:bodyPr/>
        <a:lstStyle/>
        <a:p>
          <a:endParaRPr lang="ru-RU"/>
        </a:p>
      </dgm:t>
    </dgm:pt>
    <dgm:pt modelId="{8FCC2E5A-DE4A-47E7-8D94-231FA4E0FE7A}" type="pres">
      <dgm:prSet presAssocID="{C4F3D5BD-19A6-431E-9F1A-0F697B462129}" presName="textBox4c" presStyleLbl="revTx" presStyleIdx="2" presStyleCnt="4" custScaleX="179380" custScaleY="18828" custLinFactNeighborX="72213" custLinFactNeighborY="-22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73BCB-6D48-4E49-8D7A-ED5ECA17C4CE}" type="pres">
      <dgm:prSet presAssocID="{14ABC2B3-56D0-4CE2-8908-5B8F6BDD427D}" presName="bullet4d" presStyleLbl="node1" presStyleIdx="3" presStyleCnt="4" custScaleX="129884" custScaleY="141098" custLinFactX="200000" custLinFactNeighborX="276650" custLinFactNeighborY="-61622"/>
      <dgm:spPr/>
      <dgm:t>
        <a:bodyPr/>
        <a:lstStyle/>
        <a:p>
          <a:endParaRPr lang="ru-RU"/>
        </a:p>
      </dgm:t>
    </dgm:pt>
    <dgm:pt modelId="{095F3FB7-B084-40A9-A874-25EBCDB9FF61}" type="pres">
      <dgm:prSet presAssocID="{14ABC2B3-56D0-4CE2-8908-5B8F6BDD427D}" presName="textBox4d" presStyleLbl="revTx" presStyleIdx="3" presStyleCnt="4" custLinFactNeighborX="-21723" custLinFactNeighborY="-3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6E595C-17AF-4CAE-A6E4-437B1BEBC370}" type="presOf" srcId="{44C0870B-B788-4202-924D-DC1B8BBB8EF3}" destId="{4C7C2C6E-0935-4800-9040-E1CBD884E9F4}" srcOrd="0" destOrd="0" presId="urn:microsoft.com/office/officeart/2005/8/layout/arrow2"/>
    <dgm:cxn modelId="{7495B282-EB6F-4484-81E6-B27ECD7FA93D}" srcId="{4B89565E-5904-41F6-B13F-9BC08D5DEC86}" destId="{44C0870B-B788-4202-924D-DC1B8BBB8EF3}" srcOrd="1" destOrd="0" parTransId="{79A68562-90EE-4584-A3CC-53F8B58B69EE}" sibTransId="{FB7CD4CE-1C68-4826-9CCF-136395FE7737}"/>
    <dgm:cxn modelId="{3EE5D507-3DFD-4B95-8B7A-7F5B7F10D2CD}" srcId="{4B89565E-5904-41F6-B13F-9BC08D5DEC86}" destId="{C4F3D5BD-19A6-431E-9F1A-0F697B462129}" srcOrd="2" destOrd="0" parTransId="{01AA0530-0E16-470A-9A4C-DCA10A5601EB}" sibTransId="{BF970041-27C2-4E95-9D38-A864729099E9}"/>
    <dgm:cxn modelId="{C7A93E39-D2DA-4287-9B98-5D33DF638388}" type="presOf" srcId="{14ABC2B3-56D0-4CE2-8908-5B8F6BDD427D}" destId="{095F3FB7-B084-40A9-A874-25EBCDB9FF61}" srcOrd="0" destOrd="0" presId="urn:microsoft.com/office/officeart/2005/8/layout/arrow2"/>
    <dgm:cxn modelId="{ABEEBA17-0E95-443F-A5D0-3DA710A27851}" srcId="{4B89565E-5904-41F6-B13F-9BC08D5DEC86}" destId="{F5080D61-89B5-4F05-A04E-731398146675}" srcOrd="0" destOrd="0" parTransId="{74D4115A-8387-4C3C-99DF-AE89856EB759}" sibTransId="{4330AF96-FDCE-46C3-B3E3-7F04A79C56DC}"/>
    <dgm:cxn modelId="{A410033E-7E04-47C7-AAB7-9B0905305AB8}" type="presOf" srcId="{C4F3D5BD-19A6-431E-9F1A-0F697B462129}" destId="{8FCC2E5A-DE4A-47E7-8D94-231FA4E0FE7A}" srcOrd="0" destOrd="0" presId="urn:microsoft.com/office/officeart/2005/8/layout/arrow2"/>
    <dgm:cxn modelId="{93BFEC53-85D7-44C1-81E4-B29DF76D6A20}" type="presOf" srcId="{4B89565E-5904-41F6-B13F-9BC08D5DEC86}" destId="{3A3E3121-0D35-45AB-8BA2-7BE3C752CF2F}" srcOrd="0" destOrd="0" presId="urn:microsoft.com/office/officeart/2005/8/layout/arrow2"/>
    <dgm:cxn modelId="{C48A1BBE-18FA-4A93-9EC2-4327FA66D577}" srcId="{4B89565E-5904-41F6-B13F-9BC08D5DEC86}" destId="{14ABC2B3-56D0-4CE2-8908-5B8F6BDD427D}" srcOrd="3" destOrd="0" parTransId="{394F8A82-B828-459D-84F2-B0BDE1DEF2F2}" sibTransId="{B35FC844-7147-46E1-BCC2-1A04DF3B8AEB}"/>
    <dgm:cxn modelId="{6A347BC1-E0AC-4401-A536-8F6D0A5419D1}" type="presOf" srcId="{F5080D61-89B5-4F05-A04E-731398146675}" destId="{05846817-5CB4-4F1B-A803-138D83F8350D}" srcOrd="0" destOrd="0" presId="urn:microsoft.com/office/officeart/2005/8/layout/arrow2"/>
    <dgm:cxn modelId="{9A85D06D-07C2-4F81-ABBF-E3774590186C}" type="presParOf" srcId="{3A3E3121-0D35-45AB-8BA2-7BE3C752CF2F}" destId="{486C02DB-97F0-47E5-AE41-DC8D2C1A3A07}" srcOrd="0" destOrd="0" presId="urn:microsoft.com/office/officeart/2005/8/layout/arrow2"/>
    <dgm:cxn modelId="{B930EF77-00BB-435B-9257-93A2C98F436B}" type="presParOf" srcId="{3A3E3121-0D35-45AB-8BA2-7BE3C752CF2F}" destId="{3FB8D9BF-6390-4558-A771-FF27BC13679C}" srcOrd="1" destOrd="0" presId="urn:microsoft.com/office/officeart/2005/8/layout/arrow2"/>
    <dgm:cxn modelId="{515FB016-B19C-4E02-8110-3439C0A54B9C}" type="presParOf" srcId="{3FB8D9BF-6390-4558-A771-FF27BC13679C}" destId="{49AB1F06-67F9-4C9A-B494-2B434C7040BF}" srcOrd="0" destOrd="0" presId="urn:microsoft.com/office/officeart/2005/8/layout/arrow2"/>
    <dgm:cxn modelId="{A2833821-84B1-46C3-BB97-2C8B2C9FEC8C}" type="presParOf" srcId="{3FB8D9BF-6390-4558-A771-FF27BC13679C}" destId="{05846817-5CB4-4F1B-A803-138D83F8350D}" srcOrd="1" destOrd="0" presId="urn:microsoft.com/office/officeart/2005/8/layout/arrow2"/>
    <dgm:cxn modelId="{B09AD6F2-ABCF-43D1-830B-F21338603010}" type="presParOf" srcId="{3FB8D9BF-6390-4558-A771-FF27BC13679C}" destId="{8FBE2196-4E3B-451D-ABAB-8565D1C1428B}" srcOrd="2" destOrd="0" presId="urn:microsoft.com/office/officeart/2005/8/layout/arrow2"/>
    <dgm:cxn modelId="{86470E09-956F-4665-BE37-4A4F054D8EDA}" type="presParOf" srcId="{3FB8D9BF-6390-4558-A771-FF27BC13679C}" destId="{4C7C2C6E-0935-4800-9040-E1CBD884E9F4}" srcOrd="3" destOrd="0" presId="urn:microsoft.com/office/officeart/2005/8/layout/arrow2"/>
    <dgm:cxn modelId="{AFE46361-05AD-4883-B09D-12E4B07FC5C9}" type="presParOf" srcId="{3FB8D9BF-6390-4558-A771-FF27BC13679C}" destId="{E66DE684-9329-4FE3-985B-CB5A58EF6A51}" srcOrd="4" destOrd="0" presId="urn:microsoft.com/office/officeart/2005/8/layout/arrow2"/>
    <dgm:cxn modelId="{ECFF1BEE-E6E4-44DB-8BFC-07D58E0DC989}" type="presParOf" srcId="{3FB8D9BF-6390-4558-A771-FF27BC13679C}" destId="{8FCC2E5A-DE4A-47E7-8D94-231FA4E0FE7A}" srcOrd="5" destOrd="0" presId="urn:microsoft.com/office/officeart/2005/8/layout/arrow2"/>
    <dgm:cxn modelId="{76028BCC-60FC-4BD4-9EDC-A87A98A02FAF}" type="presParOf" srcId="{3FB8D9BF-6390-4558-A771-FF27BC13679C}" destId="{02C73BCB-6D48-4E49-8D7A-ED5ECA17C4CE}" srcOrd="6" destOrd="0" presId="urn:microsoft.com/office/officeart/2005/8/layout/arrow2"/>
    <dgm:cxn modelId="{CF832C73-5E40-4671-A791-9A1347D6026B}" type="presParOf" srcId="{3FB8D9BF-6390-4558-A771-FF27BC13679C}" destId="{095F3FB7-B084-40A9-A874-25EBCDB9FF6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B93F09-3C34-4501-B642-E018102E1443}" type="doc">
      <dgm:prSet loTypeId="urn:microsoft.com/office/officeart/2005/8/layout/vList3#1" loCatId="list" qsTypeId="urn:microsoft.com/office/officeart/2005/8/quickstyle/simple3" qsCatId="simple" csTypeId="urn:microsoft.com/office/officeart/2005/8/colors/colorful2" csCatId="colorful" phldr="1"/>
      <dgm:spPr/>
    </dgm:pt>
    <dgm:pt modelId="{D8F4EE66-72BD-48B5-A8FF-5911208D39AA}">
      <dgm:prSet phldrT="[Текст]" custT="1"/>
      <dgm:spPr/>
      <dgm:t>
        <a:bodyPr/>
        <a:lstStyle/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МОиН РТ</a:t>
          </a:r>
        </a:p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(Отклонить, Утвердить) </a:t>
          </a:r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gm:t>
    </dgm:pt>
    <dgm:pt modelId="{7F9818B3-11CF-4369-ADA8-BCB9ECF286B3}" type="parTrans" cxnId="{E066B3CA-BF7B-4E91-8540-49BD1F9D07AC}">
      <dgm:prSet/>
      <dgm:spPr/>
      <dgm:t>
        <a:bodyPr/>
        <a:lstStyle/>
        <a:p>
          <a:endParaRPr lang="ru-RU"/>
        </a:p>
      </dgm:t>
    </dgm:pt>
    <dgm:pt modelId="{D5DB1D5F-877B-4122-A08F-880F46D6656E}" type="sibTrans" cxnId="{E066B3CA-BF7B-4E91-8540-49BD1F9D07AC}">
      <dgm:prSet/>
      <dgm:spPr/>
      <dgm:t>
        <a:bodyPr/>
        <a:lstStyle/>
        <a:p>
          <a:endParaRPr lang="ru-RU"/>
        </a:p>
      </dgm:t>
    </dgm:pt>
    <dgm:pt modelId="{E822B511-F339-41D7-925F-C05DAE4EBB3D}">
      <dgm:prSet phldrT="[Текст]" custT="1"/>
      <dgm:spPr/>
      <dgm:t>
        <a:bodyPr/>
        <a:lstStyle/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МР </a:t>
          </a:r>
        </a:p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(Вернуть на доработку, Куратор МОиН РТ)</a:t>
          </a:r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gm:t>
    </dgm:pt>
    <dgm:pt modelId="{CF44242C-64F4-48B2-AFD4-389F2E041C18}" type="parTrans" cxnId="{93955BFE-F22C-45F6-99C4-9CD281787599}">
      <dgm:prSet/>
      <dgm:spPr/>
      <dgm:t>
        <a:bodyPr/>
        <a:lstStyle/>
        <a:p>
          <a:endParaRPr lang="ru-RU"/>
        </a:p>
      </dgm:t>
    </dgm:pt>
    <dgm:pt modelId="{DF69403B-ABED-43C2-B72C-878E662492BA}" type="sibTrans" cxnId="{93955BFE-F22C-45F6-99C4-9CD281787599}">
      <dgm:prSet/>
      <dgm:spPr/>
      <dgm:t>
        <a:bodyPr/>
        <a:lstStyle/>
        <a:p>
          <a:endParaRPr lang="ru-RU"/>
        </a:p>
      </dgm:t>
    </dgm:pt>
    <dgm:pt modelId="{A044D845-6658-45F9-8044-72E83FB26A72}">
      <dgm:prSet phldrT="[Текст]" custT="1"/>
      <dgm:spPr/>
      <dgm:t>
        <a:bodyPr/>
        <a:lstStyle/>
        <a:p>
          <a:endParaRPr lang="ru-RU" altLang="ru-RU" sz="2500" b="1" kern="1200" dirty="0" smtClean="0">
            <a:latin typeface="+mn-lt"/>
            <a:ea typeface="Tahoma" pitchFamily="34" charset="0"/>
            <a:cs typeface="Tahoma" pitchFamily="34" charset="0"/>
          </a:endParaRPr>
        </a:p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ОО </a:t>
          </a:r>
        </a:p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(Вернуть на доработку, Куратор МР)</a:t>
          </a:r>
        </a:p>
        <a:p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gm:t>
    </dgm:pt>
    <dgm:pt modelId="{46D65D91-5C92-48D3-BA43-A266B92AAD9B}" type="parTrans" cxnId="{A3EA16EC-6D6C-45C2-AFD5-A8E47691A2BE}">
      <dgm:prSet/>
      <dgm:spPr/>
      <dgm:t>
        <a:bodyPr/>
        <a:lstStyle/>
        <a:p>
          <a:endParaRPr lang="ru-RU"/>
        </a:p>
      </dgm:t>
    </dgm:pt>
    <dgm:pt modelId="{43A193F1-7C10-4BD1-A6B5-1D9A4F9B4987}" type="sibTrans" cxnId="{A3EA16EC-6D6C-45C2-AFD5-A8E47691A2BE}">
      <dgm:prSet/>
      <dgm:spPr/>
      <dgm:t>
        <a:bodyPr/>
        <a:lstStyle/>
        <a:p>
          <a:endParaRPr lang="ru-RU"/>
        </a:p>
      </dgm:t>
    </dgm:pt>
    <dgm:pt modelId="{CA99BB14-575F-4337-91E4-ECBD1648B95C}" type="pres">
      <dgm:prSet presAssocID="{2AB93F09-3C34-4501-B642-E018102E1443}" presName="linearFlow" presStyleCnt="0">
        <dgm:presLayoutVars>
          <dgm:dir/>
          <dgm:resizeHandles val="exact"/>
        </dgm:presLayoutVars>
      </dgm:prSet>
      <dgm:spPr/>
    </dgm:pt>
    <dgm:pt modelId="{ADB49BC5-BE45-4DAB-B7E3-FD10B833FC3F}" type="pres">
      <dgm:prSet presAssocID="{D8F4EE66-72BD-48B5-A8FF-5911208D39AA}" presName="composite" presStyleCnt="0"/>
      <dgm:spPr/>
    </dgm:pt>
    <dgm:pt modelId="{481BB562-93BC-4AE4-9F11-DFDCA6D0186B}" type="pres">
      <dgm:prSet presAssocID="{D8F4EE66-72BD-48B5-A8FF-5911208D39AA}" presName="imgShp" presStyleLbl="fgImgPlace1" presStyleIdx="0" presStyleCnt="3" custScaleX="89296" custScaleY="89429"/>
      <dgm:spPr/>
    </dgm:pt>
    <dgm:pt modelId="{FEEB5B71-F8BF-43A5-BB7F-A526DAE9F330}" type="pres">
      <dgm:prSet presAssocID="{D8F4EE66-72BD-48B5-A8FF-5911208D39AA}" presName="txShp" presStyleLbl="node1" presStyleIdx="0" presStyleCnt="3" custScaleX="107442" custLinFactNeighborX="689" custLinFactNeighborY="-56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3C1E97-1FCA-4FCE-B828-70E32ED4CAD3}" type="pres">
      <dgm:prSet presAssocID="{D5DB1D5F-877B-4122-A08F-880F46D6656E}" presName="spacing" presStyleCnt="0"/>
      <dgm:spPr/>
    </dgm:pt>
    <dgm:pt modelId="{EED34F45-30D5-4739-872A-E80B5FDF1081}" type="pres">
      <dgm:prSet presAssocID="{E822B511-F339-41D7-925F-C05DAE4EBB3D}" presName="composite" presStyleCnt="0"/>
      <dgm:spPr/>
    </dgm:pt>
    <dgm:pt modelId="{4468D691-84D7-4F54-88FA-CE2A504D8E34}" type="pres">
      <dgm:prSet presAssocID="{E822B511-F339-41D7-925F-C05DAE4EBB3D}" presName="imgShp" presStyleLbl="fgImgPlace1" presStyleIdx="1" presStyleCnt="3" custScaleX="84854" custScaleY="86442"/>
      <dgm:spPr/>
    </dgm:pt>
    <dgm:pt modelId="{C894FAF5-DCA1-41BA-8DDA-29E5B39C5F21}" type="pres">
      <dgm:prSet presAssocID="{E822B511-F339-41D7-925F-C05DAE4EBB3D}" presName="txShp" presStyleLbl="node1" presStyleIdx="1" presStyleCnt="3" custScaleX="106538" custLinFactNeighborX="705" custLinFactNeighborY="2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5A9B10-CFC7-4D28-8169-20D1522498D6}" type="pres">
      <dgm:prSet presAssocID="{DF69403B-ABED-43C2-B72C-878E662492BA}" presName="spacing" presStyleCnt="0"/>
      <dgm:spPr/>
    </dgm:pt>
    <dgm:pt modelId="{744C7C32-AAFC-42FA-A013-6088E362BC9B}" type="pres">
      <dgm:prSet presAssocID="{A044D845-6658-45F9-8044-72E83FB26A72}" presName="composite" presStyleCnt="0"/>
      <dgm:spPr/>
    </dgm:pt>
    <dgm:pt modelId="{CEF78006-1F5C-4970-B83F-0A1C2E174D79}" type="pres">
      <dgm:prSet presAssocID="{A044D845-6658-45F9-8044-72E83FB26A72}" presName="imgShp" presStyleLbl="fgImgPlace1" presStyleIdx="2" presStyleCnt="3" custScaleX="81533" custScaleY="81566"/>
      <dgm:spPr/>
    </dgm:pt>
    <dgm:pt modelId="{311C0597-6257-42D1-9FFC-12FCA61CA0A4}" type="pres">
      <dgm:prSet presAssocID="{A044D845-6658-45F9-8044-72E83FB26A72}" presName="txShp" presStyleLbl="node1" presStyleIdx="2" presStyleCnt="3" custScaleX="1086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3DFDC4-73ED-406D-9F01-9562C1F23C2F}" type="presOf" srcId="{D8F4EE66-72BD-48B5-A8FF-5911208D39AA}" destId="{FEEB5B71-F8BF-43A5-BB7F-A526DAE9F330}" srcOrd="0" destOrd="0" presId="urn:microsoft.com/office/officeart/2005/8/layout/vList3#1"/>
    <dgm:cxn modelId="{41C51855-1D2E-4DAE-BB08-B52F3CE9A775}" type="presOf" srcId="{2AB93F09-3C34-4501-B642-E018102E1443}" destId="{CA99BB14-575F-4337-91E4-ECBD1648B95C}" srcOrd="0" destOrd="0" presId="urn:microsoft.com/office/officeart/2005/8/layout/vList3#1"/>
    <dgm:cxn modelId="{A3EA16EC-6D6C-45C2-AFD5-A8E47691A2BE}" srcId="{2AB93F09-3C34-4501-B642-E018102E1443}" destId="{A044D845-6658-45F9-8044-72E83FB26A72}" srcOrd="2" destOrd="0" parTransId="{46D65D91-5C92-48D3-BA43-A266B92AAD9B}" sibTransId="{43A193F1-7C10-4BD1-A6B5-1D9A4F9B4987}"/>
    <dgm:cxn modelId="{E066B3CA-BF7B-4E91-8540-49BD1F9D07AC}" srcId="{2AB93F09-3C34-4501-B642-E018102E1443}" destId="{D8F4EE66-72BD-48B5-A8FF-5911208D39AA}" srcOrd="0" destOrd="0" parTransId="{7F9818B3-11CF-4369-ADA8-BCB9ECF286B3}" sibTransId="{D5DB1D5F-877B-4122-A08F-880F46D6656E}"/>
    <dgm:cxn modelId="{1722F1F0-EBCD-4900-B5C9-D75CB3724CF6}" type="presOf" srcId="{A044D845-6658-45F9-8044-72E83FB26A72}" destId="{311C0597-6257-42D1-9FFC-12FCA61CA0A4}" srcOrd="0" destOrd="0" presId="urn:microsoft.com/office/officeart/2005/8/layout/vList3#1"/>
    <dgm:cxn modelId="{93955BFE-F22C-45F6-99C4-9CD281787599}" srcId="{2AB93F09-3C34-4501-B642-E018102E1443}" destId="{E822B511-F339-41D7-925F-C05DAE4EBB3D}" srcOrd="1" destOrd="0" parTransId="{CF44242C-64F4-48B2-AFD4-389F2E041C18}" sibTransId="{DF69403B-ABED-43C2-B72C-878E662492BA}"/>
    <dgm:cxn modelId="{3DF9F189-16E9-4B14-9109-7CBD4AB507D7}" type="presOf" srcId="{E822B511-F339-41D7-925F-C05DAE4EBB3D}" destId="{C894FAF5-DCA1-41BA-8DDA-29E5B39C5F21}" srcOrd="0" destOrd="0" presId="urn:microsoft.com/office/officeart/2005/8/layout/vList3#1"/>
    <dgm:cxn modelId="{6912DD9C-24B9-4786-A93B-22DC8BE08031}" type="presParOf" srcId="{CA99BB14-575F-4337-91E4-ECBD1648B95C}" destId="{ADB49BC5-BE45-4DAB-B7E3-FD10B833FC3F}" srcOrd="0" destOrd="0" presId="urn:microsoft.com/office/officeart/2005/8/layout/vList3#1"/>
    <dgm:cxn modelId="{96E45C7B-2A36-4924-A583-9ECDAEFF3EF3}" type="presParOf" srcId="{ADB49BC5-BE45-4DAB-B7E3-FD10B833FC3F}" destId="{481BB562-93BC-4AE4-9F11-DFDCA6D0186B}" srcOrd="0" destOrd="0" presId="urn:microsoft.com/office/officeart/2005/8/layout/vList3#1"/>
    <dgm:cxn modelId="{A42E30CB-4236-4B0F-9226-1CDC13588F35}" type="presParOf" srcId="{ADB49BC5-BE45-4DAB-B7E3-FD10B833FC3F}" destId="{FEEB5B71-F8BF-43A5-BB7F-A526DAE9F330}" srcOrd="1" destOrd="0" presId="urn:microsoft.com/office/officeart/2005/8/layout/vList3#1"/>
    <dgm:cxn modelId="{CA65C1E1-DD48-4047-A0F6-B15F3B42F33A}" type="presParOf" srcId="{CA99BB14-575F-4337-91E4-ECBD1648B95C}" destId="{F43C1E97-1FCA-4FCE-B828-70E32ED4CAD3}" srcOrd="1" destOrd="0" presId="urn:microsoft.com/office/officeart/2005/8/layout/vList3#1"/>
    <dgm:cxn modelId="{E67A0F3F-BCEA-468F-BEE8-174A7313EDA7}" type="presParOf" srcId="{CA99BB14-575F-4337-91E4-ECBD1648B95C}" destId="{EED34F45-30D5-4739-872A-E80B5FDF1081}" srcOrd="2" destOrd="0" presId="urn:microsoft.com/office/officeart/2005/8/layout/vList3#1"/>
    <dgm:cxn modelId="{F2BD7CB1-0670-487A-9646-4A5A5A5B1A7D}" type="presParOf" srcId="{EED34F45-30D5-4739-872A-E80B5FDF1081}" destId="{4468D691-84D7-4F54-88FA-CE2A504D8E34}" srcOrd="0" destOrd="0" presId="urn:microsoft.com/office/officeart/2005/8/layout/vList3#1"/>
    <dgm:cxn modelId="{891240C9-50D5-42ED-BB7D-3ED73C4B2DAF}" type="presParOf" srcId="{EED34F45-30D5-4739-872A-E80B5FDF1081}" destId="{C894FAF5-DCA1-41BA-8DDA-29E5B39C5F21}" srcOrd="1" destOrd="0" presId="urn:microsoft.com/office/officeart/2005/8/layout/vList3#1"/>
    <dgm:cxn modelId="{265E912B-126F-4A5B-B20E-BDE26A3ACD81}" type="presParOf" srcId="{CA99BB14-575F-4337-91E4-ECBD1648B95C}" destId="{535A9B10-CFC7-4D28-8169-20D1522498D6}" srcOrd="3" destOrd="0" presId="urn:microsoft.com/office/officeart/2005/8/layout/vList3#1"/>
    <dgm:cxn modelId="{ED30B6BA-F71F-4B1E-8AEF-8706F2640781}" type="presParOf" srcId="{CA99BB14-575F-4337-91E4-ECBD1648B95C}" destId="{744C7C32-AAFC-42FA-A013-6088E362BC9B}" srcOrd="4" destOrd="0" presId="urn:microsoft.com/office/officeart/2005/8/layout/vList3#1"/>
    <dgm:cxn modelId="{C5BF77E3-D020-427D-9FB4-23158E8F74E5}" type="presParOf" srcId="{744C7C32-AAFC-42FA-A013-6088E362BC9B}" destId="{CEF78006-1F5C-4970-B83F-0A1C2E174D79}" srcOrd="0" destOrd="0" presId="urn:microsoft.com/office/officeart/2005/8/layout/vList3#1"/>
    <dgm:cxn modelId="{AB56525F-57F5-4B24-B66E-BA0A5C26B048}" type="presParOf" srcId="{744C7C32-AAFC-42FA-A013-6088E362BC9B}" destId="{311C0597-6257-42D1-9FFC-12FCA61CA0A4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C550112-22B4-498B-AEE3-A083B8E02D06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5DEF940-B5B7-4450-B4BE-577BE508022C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система выбирает эксперта для аттестуемого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713F65-3FE0-4C17-AA46-66736E31CE9F}" type="parTrans" cxnId="{BCAE5910-E8C6-4D09-BD4D-758A52E78AA7}">
      <dgm:prSet/>
      <dgm:spPr/>
      <dgm:t>
        <a:bodyPr/>
        <a:lstStyle/>
        <a:p>
          <a:endParaRPr lang="ru-RU"/>
        </a:p>
      </dgm:t>
    </dgm:pt>
    <dgm:pt modelId="{1C808955-79B1-44BF-9211-CF8465508783}" type="sibTrans" cxnId="{BCAE5910-E8C6-4D09-BD4D-758A52E78AA7}">
      <dgm:prSet/>
      <dgm:spPr/>
      <dgm:t>
        <a:bodyPr/>
        <a:lstStyle/>
        <a:p>
          <a:endParaRPr lang="ru-RU"/>
        </a:p>
      </dgm:t>
    </dgm:pt>
    <dgm:pt modelId="{51BB8718-552E-4C8C-9058-9CE415314751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эксперты проводят экспертизу аттестуемых из других районов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ED0FE7-4461-44EB-A636-A533B00DF944}" type="parTrans" cxnId="{BFA22896-8DC4-430C-A66F-032EFC2BEB93}">
      <dgm:prSet/>
      <dgm:spPr/>
      <dgm:t>
        <a:bodyPr/>
        <a:lstStyle/>
        <a:p>
          <a:endParaRPr lang="ru-RU"/>
        </a:p>
      </dgm:t>
    </dgm:pt>
    <dgm:pt modelId="{F61067FA-A4C7-4138-A068-21ED5EC8FFCD}" type="sibTrans" cxnId="{BFA22896-8DC4-430C-A66F-032EFC2BEB93}">
      <dgm:prSet/>
      <dgm:spPr/>
      <dgm:t>
        <a:bodyPr/>
        <a:lstStyle/>
        <a:p>
          <a:endParaRPr lang="ru-RU"/>
        </a:p>
      </dgm:t>
    </dgm:pt>
    <dgm:pt modelId="{8B441D1B-D8FC-450B-A432-1895E58E31F8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эксперты проводят заочную экспертизу у аттестуемых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7ACB4D-1D18-48B2-8039-FF5A7B6BB4E1}" type="parTrans" cxnId="{89B3AD83-68BC-477C-9BC5-F1D0E600A051}">
      <dgm:prSet/>
      <dgm:spPr/>
      <dgm:t>
        <a:bodyPr/>
        <a:lstStyle/>
        <a:p>
          <a:endParaRPr lang="ru-RU"/>
        </a:p>
      </dgm:t>
    </dgm:pt>
    <dgm:pt modelId="{0A65FC1D-506F-424E-A354-B34FDA638C49}" type="sibTrans" cxnId="{89B3AD83-68BC-477C-9BC5-F1D0E600A051}">
      <dgm:prSet/>
      <dgm:spPr/>
      <dgm:t>
        <a:bodyPr/>
        <a:lstStyle/>
        <a:p>
          <a:endParaRPr lang="ru-RU"/>
        </a:p>
      </dgm:t>
    </dgm:pt>
    <dgm:pt modelId="{5991B5D4-8CCF-49F1-BA14-8D156730C9C0}" type="pres">
      <dgm:prSet presAssocID="{BC550112-22B4-498B-AEE3-A083B8E02D0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F07C0B-7934-4BB9-A7DB-F4B155C5C8F0}" type="pres">
      <dgm:prSet presAssocID="{A5DEF940-B5B7-4450-B4BE-577BE508022C}" presName="parentLin" presStyleCnt="0"/>
      <dgm:spPr/>
    </dgm:pt>
    <dgm:pt modelId="{646FDCCB-FD77-46A8-9AC3-E9E88F1DC5FF}" type="pres">
      <dgm:prSet presAssocID="{A5DEF940-B5B7-4450-B4BE-577BE508022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341E83E-97A4-44FD-8D70-EB6E6A816EAF}" type="pres">
      <dgm:prSet presAssocID="{A5DEF940-B5B7-4450-B4BE-577BE508022C}" presName="parentText" presStyleLbl="node1" presStyleIdx="0" presStyleCnt="3" custScaleX="128641" custScaleY="777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387B33-652A-4FD8-8376-7896ED49713C}" type="pres">
      <dgm:prSet presAssocID="{A5DEF940-B5B7-4450-B4BE-577BE508022C}" presName="negativeSpace" presStyleCnt="0"/>
      <dgm:spPr/>
    </dgm:pt>
    <dgm:pt modelId="{24958868-248C-4E64-8ECA-5BA86EB43573}" type="pres">
      <dgm:prSet presAssocID="{A5DEF940-B5B7-4450-B4BE-577BE508022C}" presName="childText" presStyleLbl="conFgAcc1" presStyleIdx="0" presStyleCnt="3">
        <dgm:presLayoutVars>
          <dgm:bulletEnabled val="1"/>
        </dgm:presLayoutVars>
      </dgm:prSet>
      <dgm:spPr/>
    </dgm:pt>
    <dgm:pt modelId="{BD1F9C95-A2ED-4BE5-A71C-73CF71CE7B5D}" type="pres">
      <dgm:prSet presAssocID="{1C808955-79B1-44BF-9211-CF8465508783}" presName="spaceBetweenRectangles" presStyleCnt="0"/>
      <dgm:spPr/>
    </dgm:pt>
    <dgm:pt modelId="{34B27BC0-79A0-490D-AF75-CEDCF234643C}" type="pres">
      <dgm:prSet presAssocID="{51BB8718-552E-4C8C-9058-9CE415314751}" presName="parentLin" presStyleCnt="0"/>
      <dgm:spPr/>
    </dgm:pt>
    <dgm:pt modelId="{DB26D037-2EE8-4AAA-BF22-CBF768C95BB5}" type="pres">
      <dgm:prSet presAssocID="{51BB8718-552E-4C8C-9058-9CE41531475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DCE2722-E83C-4899-9B0F-65B26296B4E6}" type="pres">
      <dgm:prSet presAssocID="{51BB8718-552E-4C8C-9058-9CE415314751}" presName="parentText" presStyleLbl="node1" presStyleIdx="1" presStyleCnt="3" custScaleX="129360" custScaleY="76048" custLinFactNeighborX="23927" custLinFactNeighborY="46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D49235-2B46-4F83-97E0-CBB1D8E2A934}" type="pres">
      <dgm:prSet presAssocID="{51BB8718-552E-4C8C-9058-9CE415314751}" presName="negativeSpace" presStyleCnt="0"/>
      <dgm:spPr/>
    </dgm:pt>
    <dgm:pt modelId="{CFB02F0A-5E83-4CAD-A3E5-C3D3367E13AC}" type="pres">
      <dgm:prSet presAssocID="{51BB8718-552E-4C8C-9058-9CE415314751}" presName="childText" presStyleLbl="conFgAcc1" presStyleIdx="1" presStyleCnt="3">
        <dgm:presLayoutVars>
          <dgm:bulletEnabled val="1"/>
        </dgm:presLayoutVars>
      </dgm:prSet>
      <dgm:spPr/>
    </dgm:pt>
    <dgm:pt modelId="{A7BAF202-FB51-4A38-893C-DC279A16A6C3}" type="pres">
      <dgm:prSet presAssocID="{F61067FA-A4C7-4138-A068-21ED5EC8FFCD}" presName="spaceBetweenRectangles" presStyleCnt="0"/>
      <dgm:spPr/>
    </dgm:pt>
    <dgm:pt modelId="{81DAE788-2898-4710-A213-4A89C5268CE2}" type="pres">
      <dgm:prSet presAssocID="{8B441D1B-D8FC-450B-A432-1895E58E31F8}" presName="parentLin" presStyleCnt="0"/>
      <dgm:spPr/>
    </dgm:pt>
    <dgm:pt modelId="{622060E3-161C-4688-9C7D-A9702D7BD12D}" type="pres">
      <dgm:prSet presAssocID="{8B441D1B-D8FC-450B-A432-1895E58E31F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0DCBD92-98BD-4E05-9892-4E833A00BD8F}" type="pres">
      <dgm:prSet presAssocID="{8B441D1B-D8FC-450B-A432-1895E58E31F8}" presName="parentText" presStyleLbl="node1" presStyleIdx="2" presStyleCnt="3" custScaleX="129360" custScaleY="756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E60201-D90B-447E-B1EC-895B6547F9BE}" type="pres">
      <dgm:prSet presAssocID="{8B441D1B-D8FC-450B-A432-1895E58E31F8}" presName="negativeSpace" presStyleCnt="0"/>
      <dgm:spPr/>
    </dgm:pt>
    <dgm:pt modelId="{6370BC4B-1573-467A-885C-7F3FFA778925}" type="pres">
      <dgm:prSet presAssocID="{8B441D1B-D8FC-450B-A432-1895E58E31F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6A70C95-D927-4B3B-A6E2-5D9EC92131BC}" type="presOf" srcId="{51BB8718-552E-4C8C-9058-9CE415314751}" destId="{DB26D037-2EE8-4AAA-BF22-CBF768C95BB5}" srcOrd="0" destOrd="0" presId="urn:microsoft.com/office/officeart/2005/8/layout/list1"/>
    <dgm:cxn modelId="{BCAE5910-E8C6-4D09-BD4D-758A52E78AA7}" srcId="{BC550112-22B4-498B-AEE3-A083B8E02D06}" destId="{A5DEF940-B5B7-4450-B4BE-577BE508022C}" srcOrd="0" destOrd="0" parTransId="{8E713F65-3FE0-4C17-AA46-66736E31CE9F}" sibTransId="{1C808955-79B1-44BF-9211-CF8465508783}"/>
    <dgm:cxn modelId="{89B3AD83-68BC-477C-9BC5-F1D0E600A051}" srcId="{BC550112-22B4-498B-AEE3-A083B8E02D06}" destId="{8B441D1B-D8FC-450B-A432-1895E58E31F8}" srcOrd="2" destOrd="0" parTransId="{927ACB4D-1D18-48B2-8039-FF5A7B6BB4E1}" sibTransId="{0A65FC1D-506F-424E-A354-B34FDA638C49}"/>
    <dgm:cxn modelId="{C3F3F915-BD84-4C0B-8A2E-2475567360CF}" type="presOf" srcId="{A5DEF940-B5B7-4450-B4BE-577BE508022C}" destId="{646FDCCB-FD77-46A8-9AC3-E9E88F1DC5FF}" srcOrd="0" destOrd="0" presId="urn:microsoft.com/office/officeart/2005/8/layout/list1"/>
    <dgm:cxn modelId="{BFA22896-8DC4-430C-A66F-032EFC2BEB93}" srcId="{BC550112-22B4-498B-AEE3-A083B8E02D06}" destId="{51BB8718-552E-4C8C-9058-9CE415314751}" srcOrd="1" destOrd="0" parTransId="{EEED0FE7-4461-44EB-A636-A533B00DF944}" sibTransId="{F61067FA-A4C7-4138-A068-21ED5EC8FFCD}"/>
    <dgm:cxn modelId="{3965194B-6D92-4996-AF6E-4FA7E550479A}" type="presOf" srcId="{8B441D1B-D8FC-450B-A432-1895E58E31F8}" destId="{622060E3-161C-4688-9C7D-A9702D7BD12D}" srcOrd="0" destOrd="0" presId="urn:microsoft.com/office/officeart/2005/8/layout/list1"/>
    <dgm:cxn modelId="{B70D9BDD-D375-4DD0-928B-9D15F457BECF}" type="presOf" srcId="{8B441D1B-D8FC-450B-A432-1895E58E31F8}" destId="{A0DCBD92-98BD-4E05-9892-4E833A00BD8F}" srcOrd="1" destOrd="0" presId="urn:microsoft.com/office/officeart/2005/8/layout/list1"/>
    <dgm:cxn modelId="{81370C05-2CF4-4484-B868-A7DCA5CF4468}" type="presOf" srcId="{51BB8718-552E-4C8C-9058-9CE415314751}" destId="{CDCE2722-E83C-4899-9B0F-65B26296B4E6}" srcOrd="1" destOrd="0" presId="urn:microsoft.com/office/officeart/2005/8/layout/list1"/>
    <dgm:cxn modelId="{AA882C29-9EFB-4348-B3CD-DD64C0274D5A}" type="presOf" srcId="{BC550112-22B4-498B-AEE3-A083B8E02D06}" destId="{5991B5D4-8CCF-49F1-BA14-8D156730C9C0}" srcOrd="0" destOrd="0" presId="urn:microsoft.com/office/officeart/2005/8/layout/list1"/>
    <dgm:cxn modelId="{0F594603-DFB0-46FA-98F3-0AC5A46B7889}" type="presOf" srcId="{A5DEF940-B5B7-4450-B4BE-577BE508022C}" destId="{D341E83E-97A4-44FD-8D70-EB6E6A816EAF}" srcOrd="1" destOrd="0" presId="urn:microsoft.com/office/officeart/2005/8/layout/list1"/>
    <dgm:cxn modelId="{AD4EA3AA-7F5F-42AF-AF71-7086A3C38338}" type="presParOf" srcId="{5991B5D4-8CCF-49F1-BA14-8D156730C9C0}" destId="{2BF07C0B-7934-4BB9-A7DB-F4B155C5C8F0}" srcOrd="0" destOrd="0" presId="urn:microsoft.com/office/officeart/2005/8/layout/list1"/>
    <dgm:cxn modelId="{98A084E7-EE6B-44D8-B008-C056ED981627}" type="presParOf" srcId="{2BF07C0B-7934-4BB9-A7DB-F4B155C5C8F0}" destId="{646FDCCB-FD77-46A8-9AC3-E9E88F1DC5FF}" srcOrd="0" destOrd="0" presId="urn:microsoft.com/office/officeart/2005/8/layout/list1"/>
    <dgm:cxn modelId="{7E8CD354-A3ED-4521-AA45-C15106DC8587}" type="presParOf" srcId="{2BF07C0B-7934-4BB9-A7DB-F4B155C5C8F0}" destId="{D341E83E-97A4-44FD-8D70-EB6E6A816EAF}" srcOrd="1" destOrd="0" presId="urn:microsoft.com/office/officeart/2005/8/layout/list1"/>
    <dgm:cxn modelId="{052D555E-94DF-4ACE-8AF1-72C1A77D2699}" type="presParOf" srcId="{5991B5D4-8CCF-49F1-BA14-8D156730C9C0}" destId="{83387B33-652A-4FD8-8376-7896ED49713C}" srcOrd="1" destOrd="0" presId="urn:microsoft.com/office/officeart/2005/8/layout/list1"/>
    <dgm:cxn modelId="{94851ED2-61F0-476B-807D-01A29986E190}" type="presParOf" srcId="{5991B5D4-8CCF-49F1-BA14-8D156730C9C0}" destId="{24958868-248C-4E64-8ECA-5BA86EB43573}" srcOrd="2" destOrd="0" presId="urn:microsoft.com/office/officeart/2005/8/layout/list1"/>
    <dgm:cxn modelId="{4FEFE421-08E1-4AD5-B453-815BFBE86DF0}" type="presParOf" srcId="{5991B5D4-8CCF-49F1-BA14-8D156730C9C0}" destId="{BD1F9C95-A2ED-4BE5-A71C-73CF71CE7B5D}" srcOrd="3" destOrd="0" presId="urn:microsoft.com/office/officeart/2005/8/layout/list1"/>
    <dgm:cxn modelId="{C218FB04-40F9-4BAA-A6B5-22EBC6E034F8}" type="presParOf" srcId="{5991B5D4-8CCF-49F1-BA14-8D156730C9C0}" destId="{34B27BC0-79A0-490D-AF75-CEDCF234643C}" srcOrd="4" destOrd="0" presId="urn:microsoft.com/office/officeart/2005/8/layout/list1"/>
    <dgm:cxn modelId="{973A66A2-7F75-402F-BC6D-7CD1B423F7C1}" type="presParOf" srcId="{34B27BC0-79A0-490D-AF75-CEDCF234643C}" destId="{DB26D037-2EE8-4AAA-BF22-CBF768C95BB5}" srcOrd="0" destOrd="0" presId="urn:microsoft.com/office/officeart/2005/8/layout/list1"/>
    <dgm:cxn modelId="{ABB7AF01-C5C5-43E6-9C41-BF3891238A35}" type="presParOf" srcId="{34B27BC0-79A0-490D-AF75-CEDCF234643C}" destId="{CDCE2722-E83C-4899-9B0F-65B26296B4E6}" srcOrd="1" destOrd="0" presId="urn:microsoft.com/office/officeart/2005/8/layout/list1"/>
    <dgm:cxn modelId="{D6EE40EF-558D-4299-AD13-6A48813A3005}" type="presParOf" srcId="{5991B5D4-8CCF-49F1-BA14-8D156730C9C0}" destId="{51D49235-2B46-4F83-97E0-CBB1D8E2A934}" srcOrd="5" destOrd="0" presId="urn:microsoft.com/office/officeart/2005/8/layout/list1"/>
    <dgm:cxn modelId="{16797C46-EF02-4972-97E1-3D8935584990}" type="presParOf" srcId="{5991B5D4-8CCF-49F1-BA14-8D156730C9C0}" destId="{CFB02F0A-5E83-4CAD-A3E5-C3D3367E13AC}" srcOrd="6" destOrd="0" presId="urn:microsoft.com/office/officeart/2005/8/layout/list1"/>
    <dgm:cxn modelId="{C5F88F72-AEA0-49B9-AE93-4EC31E535638}" type="presParOf" srcId="{5991B5D4-8CCF-49F1-BA14-8D156730C9C0}" destId="{A7BAF202-FB51-4A38-893C-DC279A16A6C3}" srcOrd="7" destOrd="0" presId="urn:microsoft.com/office/officeart/2005/8/layout/list1"/>
    <dgm:cxn modelId="{3420F387-583C-43F5-9F73-64D04EA751C2}" type="presParOf" srcId="{5991B5D4-8CCF-49F1-BA14-8D156730C9C0}" destId="{81DAE788-2898-4710-A213-4A89C5268CE2}" srcOrd="8" destOrd="0" presId="urn:microsoft.com/office/officeart/2005/8/layout/list1"/>
    <dgm:cxn modelId="{C9D5FA70-4953-4C6D-8802-F84FD10A9532}" type="presParOf" srcId="{81DAE788-2898-4710-A213-4A89C5268CE2}" destId="{622060E3-161C-4688-9C7D-A9702D7BD12D}" srcOrd="0" destOrd="0" presId="urn:microsoft.com/office/officeart/2005/8/layout/list1"/>
    <dgm:cxn modelId="{753BE5FB-C08C-42A3-9828-BE951294E0FA}" type="presParOf" srcId="{81DAE788-2898-4710-A213-4A89C5268CE2}" destId="{A0DCBD92-98BD-4E05-9892-4E833A00BD8F}" srcOrd="1" destOrd="0" presId="urn:microsoft.com/office/officeart/2005/8/layout/list1"/>
    <dgm:cxn modelId="{FB35D479-7DE0-4174-BAA0-835EF4E63300}" type="presParOf" srcId="{5991B5D4-8CCF-49F1-BA14-8D156730C9C0}" destId="{F9E60201-D90B-447E-B1EC-895B6547F9BE}" srcOrd="9" destOrd="0" presId="urn:microsoft.com/office/officeart/2005/8/layout/list1"/>
    <dgm:cxn modelId="{B90A10DE-14C1-4FF8-81B2-8137E02C2AAD}" type="presParOf" srcId="{5991B5D4-8CCF-49F1-BA14-8D156730C9C0}" destId="{6370BC4B-1573-467A-885C-7F3FFA77892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6D8120A-C075-4AC1-BDA2-72EF0E21BF7D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988D429D-D6DF-47A2-9A16-C12C66A3939F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rgbClr val="FF0000"/>
              </a:solidFill>
              <a:effectLst/>
            </a:rPr>
            <a:t>Прием заявлений</a:t>
          </a:r>
        </a:p>
      </dgm:t>
    </dgm:pt>
    <dgm:pt modelId="{BE81585A-FD1B-426C-9963-7E2AECBED735}" type="parTrans" cxnId="{9DF327C7-354A-4C9E-929F-887C29365924}">
      <dgm:prSet/>
      <dgm:spPr/>
      <dgm:t>
        <a:bodyPr/>
        <a:lstStyle/>
        <a:p>
          <a:endParaRPr lang="ru-RU"/>
        </a:p>
      </dgm:t>
    </dgm:pt>
    <dgm:pt modelId="{EAD5168F-B996-4A4D-8D3F-01E763B05013}" type="sibTrans" cxnId="{9DF327C7-354A-4C9E-929F-887C29365924}">
      <dgm:prSet/>
      <dgm:spPr/>
      <dgm:t>
        <a:bodyPr/>
        <a:lstStyle/>
        <a:p>
          <a:endParaRPr lang="ru-RU"/>
        </a:p>
      </dgm:t>
    </dgm:pt>
    <dgm:pt modelId="{96EACB17-F153-4169-9D70-9037DD4666B7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rgbClr val="FF0000"/>
              </a:solidFill>
              <a:effectLst/>
            </a:rPr>
            <a:t>Экспертиза</a:t>
          </a:r>
        </a:p>
      </dgm:t>
    </dgm:pt>
    <dgm:pt modelId="{183B99DC-A693-441D-8920-DDEAB62F408F}" type="parTrans" cxnId="{AC959B1D-C78C-473E-A7BA-EEE99BD255BF}">
      <dgm:prSet/>
      <dgm:spPr/>
      <dgm:t>
        <a:bodyPr/>
        <a:lstStyle/>
        <a:p>
          <a:endParaRPr lang="ru-RU"/>
        </a:p>
      </dgm:t>
    </dgm:pt>
    <dgm:pt modelId="{7BFB89D3-135C-4771-AFAD-68EF448C3322}" type="sibTrans" cxnId="{AC959B1D-C78C-473E-A7BA-EEE99BD255BF}">
      <dgm:prSet/>
      <dgm:spPr/>
      <dgm:t>
        <a:bodyPr/>
        <a:lstStyle/>
        <a:p>
          <a:endParaRPr lang="ru-RU"/>
        </a:p>
      </dgm:t>
    </dgm:pt>
    <dgm:pt modelId="{8F81AB15-789B-4C14-94C5-E895FF0748D9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b="1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i="1" dirty="0" smtClean="0">
              <a:solidFill>
                <a:srgbClr val="FF0000"/>
              </a:solidFill>
              <a:effectLst/>
            </a:rPr>
            <a:t>Итоги аттестации</a:t>
          </a: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47C55E4-DF6D-4CF8-AD04-975D0220E699}" type="parTrans" cxnId="{93E7BD84-4232-419D-AD0C-87D287E09736}">
      <dgm:prSet/>
      <dgm:spPr/>
      <dgm:t>
        <a:bodyPr/>
        <a:lstStyle/>
        <a:p>
          <a:endParaRPr lang="ru-RU"/>
        </a:p>
      </dgm:t>
    </dgm:pt>
    <dgm:pt modelId="{F09B998D-AEFE-400C-A89D-48F90CED7313}" type="sibTrans" cxnId="{93E7BD84-4232-419D-AD0C-87D287E09736}">
      <dgm:prSet/>
      <dgm:spPr/>
      <dgm:t>
        <a:bodyPr/>
        <a:lstStyle/>
        <a:p>
          <a:endParaRPr lang="ru-RU"/>
        </a:p>
      </dgm:t>
    </dgm:pt>
    <dgm:pt modelId="{5B29F677-A2B1-42C1-969E-7A7A181D4B10}" type="pres">
      <dgm:prSet presAssocID="{D6D8120A-C075-4AC1-BDA2-72EF0E21BF7D}" presName="compositeShape" presStyleCnt="0">
        <dgm:presLayoutVars>
          <dgm:dir/>
          <dgm:resizeHandles/>
        </dgm:presLayoutVars>
      </dgm:prSet>
      <dgm:spPr/>
    </dgm:pt>
    <dgm:pt modelId="{0292869A-7295-44BE-B324-B3882516F622}" type="pres">
      <dgm:prSet presAssocID="{D6D8120A-C075-4AC1-BDA2-72EF0E21BF7D}" presName="pyramid" presStyleLbl="node1" presStyleIdx="0" presStyleCnt="1"/>
      <dgm:spPr/>
    </dgm:pt>
    <dgm:pt modelId="{EE9E6683-81D7-4677-84C7-733D45571A4D}" type="pres">
      <dgm:prSet presAssocID="{D6D8120A-C075-4AC1-BDA2-72EF0E21BF7D}" presName="theList" presStyleCnt="0"/>
      <dgm:spPr/>
    </dgm:pt>
    <dgm:pt modelId="{33307237-3257-4410-A40A-79438FDBD2CC}" type="pres">
      <dgm:prSet presAssocID="{988D429D-D6DF-47A2-9A16-C12C66A3939F}" presName="aNode" presStyleLbl="fgAcc1" presStyleIdx="0" presStyleCnt="3" custScaleX="1417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E80BDF-EE68-4B59-8DF5-9F35A04035A0}" type="pres">
      <dgm:prSet presAssocID="{988D429D-D6DF-47A2-9A16-C12C66A3939F}" presName="aSpace" presStyleCnt="0"/>
      <dgm:spPr/>
    </dgm:pt>
    <dgm:pt modelId="{7708BA49-FB88-46A2-BB7D-010FB1BB19E8}" type="pres">
      <dgm:prSet presAssocID="{96EACB17-F153-4169-9D70-9037DD4666B7}" presName="aNode" presStyleLbl="fgAcc1" presStyleIdx="1" presStyleCnt="3" custScaleX="1425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F15E70-48AD-416E-A10C-B56A0B9EEB4B}" type="pres">
      <dgm:prSet presAssocID="{96EACB17-F153-4169-9D70-9037DD4666B7}" presName="aSpace" presStyleCnt="0"/>
      <dgm:spPr/>
    </dgm:pt>
    <dgm:pt modelId="{1EEB2D03-4702-4F7C-9869-693844C8406C}" type="pres">
      <dgm:prSet presAssocID="{8F81AB15-789B-4C14-94C5-E895FF0748D9}" presName="aNode" presStyleLbl="fgAcc1" presStyleIdx="2" presStyleCnt="3" custScaleX="1429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638FF6-CA96-4184-96EE-32663433DCFD}" type="pres">
      <dgm:prSet presAssocID="{8F81AB15-789B-4C14-94C5-E895FF0748D9}" presName="aSpace" presStyleCnt="0"/>
      <dgm:spPr/>
    </dgm:pt>
  </dgm:ptLst>
  <dgm:cxnLst>
    <dgm:cxn modelId="{BAE7B742-0E89-4F53-9A76-2387217F1C94}" type="presOf" srcId="{8F81AB15-789B-4C14-94C5-E895FF0748D9}" destId="{1EEB2D03-4702-4F7C-9869-693844C8406C}" srcOrd="0" destOrd="0" presId="urn:microsoft.com/office/officeart/2005/8/layout/pyramid2"/>
    <dgm:cxn modelId="{AC959B1D-C78C-473E-A7BA-EEE99BD255BF}" srcId="{D6D8120A-C075-4AC1-BDA2-72EF0E21BF7D}" destId="{96EACB17-F153-4169-9D70-9037DD4666B7}" srcOrd="1" destOrd="0" parTransId="{183B99DC-A693-441D-8920-DDEAB62F408F}" sibTransId="{7BFB89D3-135C-4771-AFAD-68EF448C3322}"/>
    <dgm:cxn modelId="{93E7BD84-4232-419D-AD0C-87D287E09736}" srcId="{D6D8120A-C075-4AC1-BDA2-72EF0E21BF7D}" destId="{8F81AB15-789B-4C14-94C5-E895FF0748D9}" srcOrd="2" destOrd="0" parTransId="{A47C55E4-DF6D-4CF8-AD04-975D0220E699}" sibTransId="{F09B998D-AEFE-400C-A89D-48F90CED7313}"/>
    <dgm:cxn modelId="{AF397D0B-CEA5-48FA-974D-F0706F21083F}" type="presOf" srcId="{96EACB17-F153-4169-9D70-9037DD4666B7}" destId="{7708BA49-FB88-46A2-BB7D-010FB1BB19E8}" srcOrd="0" destOrd="0" presId="urn:microsoft.com/office/officeart/2005/8/layout/pyramid2"/>
    <dgm:cxn modelId="{2D9D8B44-71D7-4926-92D2-73109FEA3DA3}" type="presOf" srcId="{D6D8120A-C075-4AC1-BDA2-72EF0E21BF7D}" destId="{5B29F677-A2B1-42C1-969E-7A7A181D4B10}" srcOrd="0" destOrd="0" presId="urn:microsoft.com/office/officeart/2005/8/layout/pyramid2"/>
    <dgm:cxn modelId="{9DF327C7-354A-4C9E-929F-887C29365924}" srcId="{D6D8120A-C075-4AC1-BDA2-72EF0E21BF7D}" destId="{988D429D-D6DF-47A2-9A16-C12C66A3939F}" srcOrd="0" destOrd="0" parTransId="{BE81585A-FD1B-426C-9963-7E2AECBED735}" sibTransId="{EAD5168F-B996-4A4D-8D3F-01E763B05013}"/>
    <dgm:cxn modelId="{13E35E61-A2C3-40E7-B415-B53C7CB9FCEE}" type="presOf" srcId="{988D429D-D6DF-47A2-9A16-C12C66A3939F}" destId="{33307237-3257-4410-A40A-79438FDBD2CC}" srcOrd="0" destOrd="0" presId="urn:microsoft.com/office/officeart/2005/8/layout/pyramid2"/>
    <dgm:cxn modelId="{9128CBFC-3BA5-4D2F-82DB-4C93F010856D}" type="presParOf" srcId="{5B29F677-A2B1-42C1-969E-7A7A181D4B10}" destId="{0292869A-7295-44BE-B324-B3882516F622}" srcOrd="0" destOrd="0" presId="urn:microsoft.com/office/officeart/2005/8/layout/pyramid2"/>
    <dgm:cxn modelId="{565247B0-A381-4B79-A701-A56B850E4275}" type="presParOf" srcId="{5B29F677-A2B1-42C1-969E-7A7A181D4B10}" destId="{EE9E6683-81D7-4677-84C7-733D45571A4D}" srcOrd="1" destOrd="0" presId="urn:microsoft.com/office/officeart/2005/8/layout/pyramid2"/>
    <dgm:cxn modelId="{60676520-6953-46DE-A615-AC6B99F820DA}" type="presParOf" srcId="{EE9E6683-81D7-4677-84C7-733D45571A4D}" destId="{33307237-3257-4410-A40A-79438FDBD2CC}" srcOrd="0" destOrd="0" presId="urn:microsoft.com/office/officeart/2005/8/layout/pyramid2"/>
    <dgm:cxn modelId="{FCC1A882-FC97-49D9-BACC-72EE304F77A5}" type="presParOf" srcId="{EE9E6683-81D7-4677-84C7-733D45571A4D}" destId="{51E80BDF-EE68-4B59-8DF5-9F35A04035A0}" srcOrd="1" destOrd="0" presId="urn:microsoft.com/office/officeart/2005/8/layout/pyramid2"/>
    <dgm:cxn modelId="{32F8C655-9C18-44A9-9986-C3F59CCB2AF6}" type="presParOf" srcId="{EE9E6683-81D7-4677-84C7-733D45571A4D}" destId="{7708BA49-FB88-46A2-BB7D-010FB1BB19E8}" srcOrd="2" destOrd="0" presId="urn:microsoft.com/office/officeart/2005/8/layout/pyramid2"/>
    <dgm:cxn modelId="{ED5422C0-AEE5-47F8-B932-0B954401D3C0}" type="presParOf" srcId="{EE9E6683-81D7-4677-84C7-733D45571A4D}" destId="{48F15E70-48AD-416E-A10C-B56A0B9EEB4B}" srcOrd="3" destOrd="0" presId="urn:microsoft.com/office/officeart/2005/8/layout/pyramid2"/>
    <dgm:cxn modelId="{0A229116-34E3-4AA6-8EAE-AC4236607267}" type="presParOf" srcId="{EE9E6683-81D7-4677-84C7-733D45571A4D}" destId="{1EEB2D03-4702-4F7C-9869-693844C8406C}" srcOrd="4" destOrd="0" presId="urn:microsoft.com/office/officeart/2005/8/layout/pyramid2"/>
    <dgm:cxn modelId="{EED5ED20-0D62-4F24-A5EB-48F877C50E57}" type="presParOf" srcId="{EE9E6683-81D7-4677-84C7-733D45571A4D}" destId="{3B638FF6-CA96-4184-96EE-32663433DCFD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CF7B7-1DD5-4005-A65D-AB27A81B14EA}">
      <dsp:nvSpPr>
        <dsp:cNvPr id="0" name=""/>
        <dsp:cNvSpPr/>
      </dsp:nvSpPr>
      <dsp:spPr>
        <a:xfrm>
          <a:off x="81377" y="57996"/>
          <a:ext cx="6215864" cy="903253"/>
        </a:xfrm>
        <a:prstGeom prst="roundRect">
          <a:avLst>
            <a:gd name="adj" fmla="val 10000"/>
          </a:avLst>
        </a:prstGeom>
        <a:solidFill>
          <a:schemeClr val="bg1"/>
        </a:solidFill>
        <a:ln w="381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55" tIns="64770" rIns="97155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100" b="1" kern="1200" dirty="0" smtClean="0">
              <a:solidFill>
                <a:srgbClr val="FF0000"/>
              </a:solidFill>
            </a:rPr>
            <a:t>Виды аттестации</a:t>
          </a:r>
          <a:endParaRPr lang="ru-RU" sz="5100" b="1" kern="1200" dirty="0">
            <a:solidFill>
              <a:srgbClr val="FF0000"/>
            </a:solidFill>
          </a:endParaRPr>
        </a:p>
      </dsp:txBody>
      <dsp:txXfrm>
        <a:off x="107832" y="84451"/>
        <a:ext cx="6162954" cy="850343"/>
      </dsp:txXfrm>
    </dsp:sp>
    <dsp:sp modelId="{C901C136-5EBE-4434-A5FF-D47D6EA30A37}">
      <dsp:nvSpPr>
        <dsp:cNvPr id="0" name=""/>
        <dsp:cNvSpPr/>
      </dsp:nvSpPr>
      <dsp:spPr>
        <a:xfrm>
          <a:off x="702963" y="961250"/>
          <a:ext cx="385116" cy="9162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6297"/>
              </a:lnTo>
              <a:lnTo>
                <a:pt x="385116" y="916297"/>
              </a:lnTo>
            </a:path>
          </a:pathLst>
        </a:custGeom>
        <a:noFill/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69BFDC-AA67-404D-9D17-BFAA1EF7D889}">
      <dsp:nvSpPr>
        <dsp:cNvPr id="0" name=""/>
        <dsp:cNvSpPr/>
      </dsp:nvSpPr>
      <dsp:spPr>
        <a:xfrm>
          <a:off x="1088080" y="1239148"/>
          <a:ext cx="6260008" cy="12767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ОБЯЗАТЕЛЬНАЯ  АТТЕСТАЦИЯ </a:t>
          </a:r>
          <a:r>
            <a:rPr lang="ru-RU" sz="20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на СЗД, в рамках которой проводится п</a:t>
          </a:r>
          <a:r>
            <a:rPr lang="ru-RU" sz="2000" b="0" i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роцедура оценки профессиональных знаний аттестуемых (аттестацию проводит образовательная организация).</a:t>
          </a:r>
          <a:endParaRPr lang="ru-RU" sz="2000" b="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125476" y="1276544"/>
        <a:ext cx="6185216" cy="1202007"/>
      </dsp:txXfrm>
    </dsp:sp>
    <dsp:sp modelId="{C9B56D1A-64DB-41A2-A2ED-FA3F0E4F6E2D}">
      <dsp:nvSpPr>
        <dsp:cNvPr id="0" name=""/>
        <dsp:cNvSpPr/>
      </dsp:nvSpPr>
      <dsp:spPr>
        <a:xfrm>
          <a:off x="702963" y="961250"/>
          <a:ext cx="385116" cy="23067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6708"/>
              </a:lnTo>
              <a:lnTo>
                <a:pt x="385116" y="2306708"/>
              </a:lnTo>
            </a:path>
          </a:pathLst>
        </a:custGeom>
        <a:noFill/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626982-C5A4-4741-B157-3E4D20F0BFCF}">
      <dsp:nvSpPr>
        <dsp:cNvPr id="0" name=""/>
        <dsp:cNvSpPr/>
      </dsp:nvSpPr>
      <dsp:spPr>
        <a:xfrm>
          <a:off x="1088080" y="2667146"/>
          <a:ext cx="6274314" cy="12016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just" defTabSz="6223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ЗАЯВИТЕЛЬНАЯ</a:t>
          </a:r>
          <a:r>
            <a:rPr lang="ru-RU" sz="2000" b="1" kern="1200" dirty="0" smtClean="0">
              <a:solidFill>
                <a:srgbClr val="FF0000"/>
              </a:solidFill>
            </a:rPr>
            <a:t> </a:t>
          </a:r>
          <a:r>
            <a:rPr lang="ru-RU" sz="1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АТТЕСТАЦИЯ</a:t>
          </a:r>
          <a:r>
            <a:rPr lang="ru-RU" sz="2000" b="0" i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 на квалификационную категорию (первую или высшую). Аттестацию проводит аттестационная комиссия МОиН РТ.</a:t>
          </a:r>
          <a:endParaRPr lang="ru-RU" sz="2000" b="0" i="0" kern="120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123274" y="2702340"/>
        <a:ext cx="6203926" cy="1131236"/>
      </dsp:txXfrm>
    </dsp:sp>
    <dsp:sp modelId="{AE7D7429-CFDC-4938-AE06-1BEB869E8ECF}">
      <dsp:nvSpPr>
        <dsp:cNvPr id="0" name=""/>
        <dsp:cNvSpPr/>
      </dsp:nvSpPr>
      <dsp:spPr>
        <a:xfrm>
          <a:off x="702963" y="961250"/>
          <a:ext cx="379115" cy="3636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36897"/>
              </a:lnTo>
              <a:lnTo>
                <a:pt x="379115" y="3636897"/>
              </a:lnTo>
            </a:path>
          </a:pathLst>
        </a:custGeom>
        <a:noFill/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869DB0-559A-4FBE-88BD-8F5DC7918916}">
      <dsp:nvSpPr>
        <dsp:cNvPr id="0" name=""/>
        <dsp:cNvSpPr/>
      </dsp:nvSpPr>
      <dsp:spPr>
        <a:xfrm>
          <a:off x="1082079" y="4024469"/>
          <a:ext cx="6320477" cy="11473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just" defTabSz="6223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АТТЕСТАЦИЯ РУКОВОДИТЕЛЕЙ </a:t>
          </a:r>
          <a:r>
            <a:rPr lang="ru-RU" sz="2000" b="0" i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образовательных организаций  (аттестацию проводит учредитель).</a:t>
          </a:r>
          <a:endParaRPr lang="ru-RU" sz="2000" b="0" i="0" kern="120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115684" y="4058074"/>
        <a:ext cx="6253267" cy="10801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C02DB-97F0-47E5-AE41-DC8D2C1A3A07}">
      <dsp:nvSpPr>
        <dsp:cNvPr id="0" name=""/>
        <dsp:cNvSpPr/>
      </dsp:nvSpPr>
      <dsp:spPr>
        <a:xfrm>
          <a:off x="1866689" y="0"/>
          <a:ext cx="6953768" cy="3585963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B1F06-67F9-4C9A-B494-2B434C7040BF}">
      <dsp:nvSpPr>
        <dsp:cNvPr id="0" name=""/>
        <dsp:cNvSpPr/>
      </dsp:nvSpPr>
      <dsp:spPr>
        <a:xfrm>
          <a:off x="2483769" y="2837039"/>
          <a:ext cx="144736" cy="1447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46817-5CB4-4F1B-A803-138D83F8350D}">
      <dsp:nvSpPr>
        <dsp:cNvPr id="0" name=""/>
        <dsp:cNvSpPr/>
      </dsp:nvSpPr>
      <dsp:spPr>
        <a:xfrm>
          <a:off x="2261750" y="3024336"/>
          <a:ext cx="1680326" cy="3675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93" tIns="0" rIns="0" bIns="0" numCol="1" spcCol="1270" anchor="t" anchorCtr="0">
          <a:noAutofit/>
        </a:bodyPr>
        <a:lstStyle/>
        <a:p>
          <a:pPr lvl="0" algn="ctr" defTabSz="711200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6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sp:txBody>
      <dsp:txXfrm>
        <a:off x="2261750" y="3024336"/>
        <a:ext cx="1680326" cy="367528"/>
      </dsp:txXfrm>
    </dsp:sp>
    <dsp:sp modelId="{8FBE2196-4E3B-451D-ABAB-8565D1C1428B}">
      <dsp:nvSpPr>
        <dsp:cNvPr id="0" name=""/>
        <dsp:cNvSpPr/>
      </dsp:nvSpPr>
      <dsp:spPr>
        <a:xfrm>
          <a:off x="3660323" y="1937691"/>
          <a:ext cx="251715" cy="2517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C2C6E-0935-4800-9040-E1CBD884E9F4}">
      <dsp:nvSpPr>
        <dsp:cNvPr id="0" name=""/>
        <dsp:cNvSpPr/>
      </dsp:nvSpPr>
      <dsp:spPr>
        <a:xfrm>
          <a:off x="3122435" y="2048876"/>
          <a:ext cx="1321506" cy="1797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79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3122435" y="2048876"/>
        <a:ext cx="1321506" cy="1797406"/>
      </dsp:txXfrm>
    </dsp:sp>
    <dsp:sp modelId="{E66DE684-9329-4FE3-985B-CB5A58EF6A51}">
      <dsp:nvSpPr>
        <dsp:cNvPr id="0" name=""/>
        <dsp:cNvSpPr/>
      </dsp:nvSpPr>
      <dsp:spPr>
        <a:xfrm>
          <a:off x="4932040" y="1290819"/>
          <a:ext cx="333523" cy="3335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C2E5A-DE4A-47E7-8D94-231FA4E0FE7A}">
      <dsp:nvSpPr>
        <dsp:cNvPr id="0" name=""/>
        <dsp:cNvSpPr/>
      </dsp:nvSpPr>
      <dsp:spPr>
        <a:xfrm>
          <a:off x="4898907" y="1856181"/>
          <a:ext cx="2370518" cy="457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727" tIns="0" rIns="0" bIns="0" numCol="1" spcCol="1270" anchor="t" anchorCtr="0">
          <a:noAutofit/>
        </a:bodyPr>
        <a:lstStyle/>
        <a:p>
          <a:pPr marL="0" lvl="0" algn="ctr" defTabSz="914400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14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4898907" y="1856181"/>
        <a:ext cx="2370518" cy="457638"/>
      </dsp:txXfrm>
    </dsp:sp>
    <dsp:sp modelId="{02C73BCB-6D48-4E49-8D7A-ED5ECA17C4CE}">
      <dsp:nvSpPr>
        <dsp:cNvPr id="0" name=""/>
        <dsp:cNvSpPr/>
      </dsp:nvSpPr>
      <dsp:spPr>
        <a:xfrm>
          <a:off x="7787434" y="435748"/>
          <a:ext cx="580315" cy="6304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5F3FB7-B084-40A9-A874-25EBCDB9FF61}">
      <dsp:nvSpPr>
        <dsp:cNvPr id="0" name=""/>
        <dsp:cNvSpPr/>
      </dsp:nvSpPr>
      <dsp:spPr>
        <a:xfrm>
          <a:off x="5660871" y="934857"/>
          <a:ext cx="1321506" cy="2820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6747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5660871" y="934857"/>
        <a:ext cx="1321506" cy="28200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EB5B71-F8BF-43A5-BB7F-A526DAE9F330}">
      <dsp:nvSpPr>
        <dsp:cNvPr id="0" name=""/>
        <dsp:cNvSpPr/>
      </dsp:nvSpPr>
      <dsp:spPr>
        <a:xfrm rot="10800000">
          <a:off x="1336701" y="0"/>
          <a:ext cx="5563543" cy="1280078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4479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МОиН РТ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(Отклонить, Утвердить) </a:t>
          </a:r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sp:txBody>
      <dsp:txXfrm rot="10800000">
        <a:off x="1656720" y="0"/>
        <a:ext cx="5243524" cy="1280078"/>
      </dsp:txXfrm>
    </dsp:sp>
    <dsp:sp modelId="{481BB562-93BC-4AE4-9F11-DFDCA6D0186B}">
      <dsp:nvSpPr>
        <dsp:cNvPr id="0" name=""/>
        <dsp:cNvSpPr/>
      </dsp:nvSpPr>
      <dsp:spPr>
        <a:xfrm>
          <a:off x="922174" y="69683"/>
          <a:ext cx="1143059" cy="1144761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894FAF5-DCA1-41BA-8DDA-29E5B39C5F21}">
      <dsp:nvSpPr>
        <dsp:cNvPr id="0" name=""/>
        <dsp:cNvSpPr/>
      </dsp:nvSpPr>
      <dsp:spPr>
        <a:xfrm rot="10800000">
          <a:off x="1358422" y="1692365"/>
          <a:ext cx="5516733" cy="1280078"/>
        </a:xfrm>
        <a:prstGeom prst="homePlate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50000"/>
                <a:satMod val="300000"/>
              </a:schemeClr>
            </a:gs>
            <a:gs pos="35000">
              <a:schemeClr val="accent2">
                <a:hueOff val="2340759"/>
                <a:satOff val="-2919"/>
                <a:lumOff val="686"/>
                <a:alphaOff val="0"/>
                <a:tint val="37000"/>
                <a:satMod val="30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4479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МР 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(Вернуть на доработку, Куратор МОиН РТ)</a:t>
          </a:r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sp:txBody>
      <dsp:txXfrm rot="10800000">
        <a:off x="1678441" y="1692365"/>
        <a:ext cx="5196714" cy="1280078"/>
      </dsp:txXfrm>
    </dsp:sp>
    <dsp:sp modelId="{4468D691-84D7-4F54-88FA-CE2A504D8E34}">
      <dsp:nvSpPr>
        <dsp:cNvPr id="0" name=""/>
        <dsp:cNvSpPr/>
      </dsp:nvSpPr>
      <dsp:spPr>
        <a:xfrm>
          <a:off x="948092" y="1750993"/>
          <a:ext cx="1086198" cy="1106525"/>
        </a:xfrm>
        <a:prstGeom prst="ellipse">
          <a:avLst/>
        </a:prstGeom>
        <a:solidFill>
          <a:schemeClr val="accent2">
            <a:tint val="50000"/>
            <a:hueOff val="2501437"/>
            <a:satOff val="-2237"/>
            <a:lumOff val="6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11C0597-6257-42D1-9FFC-12FCA61CA0A4}">
      <dsp:nvSpPr>
        <dsp:cNvPr id="0" name=""/>
        <dsp:cNvSpPr/>
      </dsp:nvSpPr>
      <dsp:spPr>
        <a:xfrm rot="10800000">
          <a:off x="1229266" y="3326408"/>
          <a:ext cx="5626096" cy="1280078"/>
        </a:xfrm>
        <a:prstGeom prst="homePlat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4479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altLang="ru-RU" sz="2500" b="1" kern="1200" dirty="0" smtClean="0">
            <a:latin typeface="+mn-lt"/>
            <a:ea typeface="Tahoma" pitchFamily="34" charset="0"/>
            <a:cs typeface="Tahoma" pitchFamily="34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ОО 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(Вернуть на доработку, Куратор МР)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sp:txBody>
      <dsp:txXfrm rot="10800000">
        <a:off x="1549285" y="3326408"/>
        <a:ext cx="5306077" cy="1280078"/>
      </dsp:txXfrm>
    </dsp:sp>
    <dsp:sp modelId="{CEF78006-1F5C-4970-B83F-0A1C2E174D79}">
      <dsp:nvSpPr>
        <dsp:cNvPr id="0" name=""/>
        <dsp:cNvSpPr/>
      </dsp:nvSpPr>
      <dsp:spPr>
        <a:xfrm>
          <a:off x="931379" y="3444393"/>
          <a:ext cx="1043686" cy="1044109"/>
        </a:xfrm>
        <a:prstGeom prst="ellipse">
          <a:avLst/>
        </a:prstGeom>
        <a:solidFill>
          <a:schemeClr val="accent2">
            <a:tint val="50000"/>
            <a:hueOff val="5002875"/>
            <a:satOff val="-4473"/>
            <a:lumOff val="13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958868-248C-4E64-8ECA-5BA86EB43573}">
      <dsp:nvSpPr>
        <dsp:cNvPr id="0" name=""/>
        <dsp:cNvSpPr/>
      </dsp:nvSpPr>
      <dsp:spPr>
        <a:xfrm>
          <a:off x="0" y="274509"/>
          <a:ext cx="60960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41E83E-97A4-44FD-8D70-EB6E6A816EAF}">
      <dsp:nvSpPr>
        <dsp:cNvPr id="0" name=""/>
        <dsp:cNvSpPr/>
      </dsp:nvSpPr>
      <dsp:spPr>
        <a:xfrm>
          <a:off x="304800" y="4531"/>
          <a:ext cx="5489368" cy="75705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система выбирает эксперта для аттестуемого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1757" y="41488"/>
        <a:ext cx="5415454" cy="683144"/>
      </dsp:txXfrm>
    </dsp:sp>
    <dsp:sp modelId="{CFB02F0A-5E83-4CAD-A3E5-C3D3367E13AC}">
      <dsp:nvSpPr>
        <dsp:cNvPr id="0" name=""/>
        <dsp:cNvSpPr/>
      </dsp:nvSpPr>
      <dsp:spPr>
        <a:xfrm>
          <a:off x="0" y="1538058"/>
          <a:ext cx="60960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CE2722-E83C-4899-9B0F-65B26296B4E6}">
      <dsp:nvSpPr>
        <dsp:cNvPr id="0" name=""/>
        <dsp:cNvSpPr/>
      </dsp:nvSpPr>
      <dsp:spPr>
        <a:xfrm>
          <a:off x="377729" y="1329608"/>
          <a:ext cx="5520049" cy="740829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эксперты проводят экспертизу аттестуемых из других районов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893" y="1365772"/>
        <a:ext cx="5447721" cy="668501"/>
      </dsp:txXfrm>
    </dsp:sp>
    <dsp:sp modelId="{6370BC4B-1573-467A-885C-7F3FFA778925}">
      <dsp:nvSpPr>
        <dsp:cNvPr id="0" name=""/>
        <dsp:cNvSpPr/>
      </dsp:nvSpPr>
      <dsp:spPr>
        <a:xfrm>
          <a:off x="0" y="2797730"/>
          <a:ext cx="60960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DCBD92-98BD-4E05-9892-4E833A00BD8F}">
      <dsp:nvSpPr>
        <dsp:cNvPr id="0" name=""/>
        <dsp:cNvSpPr/>
      </dsp:nvSpPr>
      <dsp:spPr>
        <a:xfrm>
          <a:off x="304800" y="2547858"/>
          <a:ext cx="5520049" cy="736952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эксперты проводят заочную экспертизу у аттестуемых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0775" y="2583833"/>
        <a:ext cx="5448099" cy="6650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C72B141C-8C36-4B94-8B2D-AD6B7C3ECEC0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12EFECEC-5E2D-456E-A474-DFA1AB4E8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146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9E87A04A-1D79-4CE6-9FA4-7606F3ADCCAF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46" tIns="45473" rIns="90946" bIns="4547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6"/>
          </a:xfrm>
          <a:prstGeom prst="rect">
            <a:avLst/>
          </a:prstGeom>
        </p:spPr>
        <p:txBody>
          <a:bodyPr vert="horz" lIns="90946" tIns="45473" rIns="90946" bIns="4547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5527F5C3-C9F5-40F2-8017-BC469BB51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95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A79B9-795D-4F33-951B-5918FBFCB101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1431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ЛК педагога -  Педагогическая аттестация  - Создать пакет</a:t>
            </a:r>
          </a:p>
          <a:p>
            <a:r>
              <a:rPr lang="ru-RU" dirty="0" smtClean="0"/>
              <a:t>При создании пакета  необходимо выбрать из списка – </a:t>
            </a:r>
          </a:p>
          <a:p>
            <a:r>
              <a:rPr lang="ru-RU" dirty="0" smtClean="0"/>
              <a:t> - заявленную категорию, </a:t>
            </a:r>
          </a:p>
          <a:p>
            <a:r>
              <a:rPr lang="ru-RU" dirty="0" smtClean="0"/>
              <a:t> - предмет (для школ и СПО)</a:t>
            </a:r>
          </a:p>
          <a:p>
            <a:r>
              <a:rPr lang="ru-RU" dirty="0" smtClean="0"/>
              <a:t> - должность</a:t>
            </a:r>
          </a:p>
          <a:p>
            <a:r>
              <a:rPr lang="ru-RU" dirty="0" smtClean="0"/>
              <a:t> - указать наличие льготы.</a:t>
            </a:r>
          </a:p>
          <a:p>
            <a:endParaRPr lang="ru-RU" dirty="0" smtClean="0"/>
          </a:p>
          <a:p>
            <a:r>
              <a:rPr lang="ru-RU" dirty="0" smtClean="0"/>
              <a:t>Приложить электронные документы </a:t>
            </a:r>
          </a:p>
          <a:p>
            <a:r>
              <a:rPr lang="ru-RU" dirty="0" smtClean="0"/>
              <a:t> - заявление</a:t>
            </a:r>
          </a:p>
          <a:p>
            <a:r>
              <a:rPr lang="ru-RU" dirty="0" smtClean="0"/>
              <a:t> - карту результативности</a:t>
            </a:r>
          </a:p>
          <a:p>
            <a:r>
              <a:rPr lang="ru-RU" dirty="0" smtClean="0"/>
              <a:t> - справку о прохождении тестирования</a:t>
            </a:r>
          </a:p>
          <a:p>
            <a:r>
              <a:rPr lang="ru-RU" dirty="0" smtClean="0"/>
              <a:t>-др. документы.</a:t>
            </a:r>
          </a:p>
          <a:p>
            <a:r>
              <a:rPr lang="ru-RU" dirty="0" smtClean="0"/>
              <a:t> Пакет можно формировать поэтапно в удобное время.</a:t>
            </a:r>
          </a:p>
          <a:p>
            <a:r>
              <a:rPr lang="ru-RU" dirty="0" smtClean="0"/>
              <a:t>Пакет можно отправить куратору ОО или удалить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29</a:t>
            </a:fld>
            <a:endParaRPr lang="ru-RU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Куратор ОО,  функционал - </a:t>
            </a:r>
          </a:p>
          <a:p>
            <a:r>
              <a:rPr lang="ru-RU" dirty="0" smtClean="0"/>
              <a:t> - просмотр пакета и проверка</a:t>
            </a:r>
          </a:p>
          <a:p>
            <a:r>
              <a:rPr lang="ru-RU" dirty="0" smtClean="0"/>
              <a:t> - отклонение пакета</a:t>
            </a:r>
          </a:p>
          <a:p>
            <a:r>
              <a:rPr lang="ru-RU" dirty="0" smtClean="0"/>
              <a:t> - отправка куратору МР.</a:t>
            </a:r>
          </a:p>
          <a:p>
            <a:r>
              <a:rPr lang="ru-RU" dirty="0" smtClean="0"/>
              <a:t>Отклоненный пакет возвращается педагогу на доработку. </a:t>
            </a:r>
          </a:p>
          <a:p>
            <a:r>
              <a:rPr lang="ru-RU" dirty="0" smtClean="0"/>
              <a:t>После доработки педагог отправляет пакет куратору ОО.</a:t>
            </a:r>
          </a:p>
          <a:p>
            <a:r>
              <a:rPr lang="ru-RU" dirty="0" smtClean="0"/>
              <a:t>В ЛК куратора  ОО  автоматически формируется список пакетов аттестующихся педагогов ОО, статус пакета </a:t>
            </a:r>
            <a:r>
              <a:rPr lang="ru-RU" smtClean="0"/>
              <a:t>отображает этап прохождения  </a:t>
            </a:r>
            <a:r>
              <a:rPr lang="ru-RU" dirty="0" smtClean="0"/>
              <a:t>аттестации.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30</a:t>
            </a:fld>
            <a:endParaRPr lang="ru-RU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Куратор МР,  функционал - </a:t>
            </a:r>
          </a:p>
          <a:p>
            <a:r>
              <a:rPr lang="ru-RU" dirty="0" smtClean="0"/>
              <a:t> - просмотр пакета и проверка</a:t>
            </a:r>
          </a:p>
          <a:p>
            <a:r>
              <a:rPr lang="ru-RU" dirty="0" smtClean="0"/>
              <a:t> - назначение пакетам экспертов</a:t>
            </a:r>
          </a:p>
          <a:p>
            <a:r>
              <a:rPr lang="ru-RU" dirty="0" smtClean="0"/>
              <a:t> - отклонение пакета</a:t>
            </a:r>
          </a:p>
          <a:p>
            <a:r>
              <a:rPr lang="ru-RU" dirty="0" smtClean="0"/>
              <a:t> - отправка эксперту</a:t>
            </a:r>
          </a:p>
          <a:p>
            <a:r>
              <a:rPr lang="ru-RU" dirty="0" smtClean="0"/>
              <a:t> - отправка в МОиН РТ (льготные пакеты и после экспертизы).</a:t>
            </a:r>
          </a:p>
          <a:p>
            <a:endParaRPr lang="ru-RU" dirty="0" smtClean="0"/>
          </a:p>
          <a:p>
            <a:r>
              <a:rPr lang="ru-RU" dirty="0" smtClean="0"/>
              <a:t>Отклоненный пакет возвращается  куратору ОО, куратор ОО возвращает педагогу на доработку. </a:t>
            </a:r>
          </a:p>
          <a:p>
            <a:r>
              <a:rPr lang="ru-RU" dirty="0" smtClean="0"/>
              <a:t>После доработки педагог отправляет пакет куратору ОО и т.д..</a:t>
            </a:r>
          </a:p>
          <a:p>
            <a:r>
              <a:rPr lang="ru-RU" dirty="0" smtClean="0"/>
              <a:t>В ЛК куратора  МР  автоматически формируется </a:t>
            </a:r>
          </a:p>
          <a:p>
            <a:r>
              <a:rPr lang="ru-RU" dirty="0" smtClean="0"/>
              <a:t> - список пакетов аттестующихся </a:t>
            </a:r>
            <a:r>
              <a:rPr lang="ru-RU" dirty="0" err="1" smtClean="0"/>
              <a:t>педагого</a:t>
            </a:r>
            <a:r>
              <a:rPr lang="ru-RU" dirty="0" smtClean="0"/>
              <a:t> МР</a:t>
            </a:r>
          </a:p>
          <a:p>
            <a:r>
              <a:rPr lang="ru-RU" dirty="0" smtClean="0"/>
              <a:t> - список пакетов у экспертов</a:t>
            </a:r>
          </a:p>
          <a:p>
            <a:r>
              <a:rPr lang="ru-RU" dirty="0" smtClean="0"/>
              <a:t> - список пакетов направленных в МОН.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31</a:t>
            </a:fld>
            <a:endParaRPr lang="ru-RU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Куратор МОиН РТ</a:t>
            </a:r>
          </a:p>
          <a:p>
            <a:r>
              <a:rPr lang="ru-RU" dirty="0" smtClean="0"/>
              <a:t> - формирование пакета нормативных документов для размещение в Системе</a:t>
            </a:r>
          </a:p>
          <a:p>
            <a:r>
              <a:rPr lang="ru-RU" dirty="0" smtClean="0"/>
              <a:t> - организация проведения обучения кураторов аттестации</a:t>
            </a:r>
          </a:p>
          <a:p>
            <a:r>
              <a:rPr lang="ru-RU" dirty="0" smtClean="0"/>
              <a:t> - просмотр и проверка заявлений</a:t>
            </a:r>
          </a:p>
          <a:p>
            <a:r>
              <a:rPr lang="ru-RU" dirty="0" smtClean="0"/>
              <a:t> - просмотр и проверка пакетов</a:t>
            </a:r>
          </a:p>
          <a:p>
            <a:r>
              <a:rPr lang="ru-RU" dirty="0" smtClean="0"/>
              <a:t> -утверждение списка экспертов</a:t>
            </a:r>
          </a:p>
          <a:p>
            <a:r>
              <a:rPr lang="ru-RU" dirty="0" smtClean="0"/>
              <a:t> - отслеживание работы экспертов</a:t>
            </a:r>
          </a:p>
          <a:p>
            <a:r>
              <a:rPr lang="ru-RU" dirty="0" smtClean="0"/>
              <a:t> -внесение решений аттестационной комиссии в пакеты документов</a:t>
            </a:r>
          </a:p>
          <a:p>
            <a:r>
              <a:rPr lang="ru-RU" dirty="0" smtClean="0"/>
              <a:t> - подготовка нормативных документов по итогам аттестации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35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40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41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42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43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44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45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46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47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48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49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50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51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52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53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54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55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56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57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58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59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60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61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276425" y="4715154"/>
            <a:ext cx="5841483" cy="4699835"/>
          </a:xfrm>
        </p:spPr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ru-RU" dirty="0" smtClean="0"/>
              <a:t>Общее кол  ведомств – 13, из них 4 РФ </a:t>
            </a:r>
          </a:p>
          <a:p>
            <a:pPr marL="228600" indent="-228600"/>
            <a:r>
              <a:rPr lang="ru-RU" dirty="0" smtClean="0"/>
              <a:t> РТ - МОиН РТ, </a:t>
            </a:r>
            <a:r>
              <a:rPr lang="ru-RU" dirty="0" err="1" smtClean="0"/>
              <a:t>МДМиС</a:t>
            </a:r>
            <a:r>
              <a:rPr lang="ru-RU" dirty="0" smtClean="0"/>
              <a:t> РТ, Минкульт, </a:t>
            </a:r>
            <a:r>
              <a:rPr lang="ru-RU" dirty="0" err="1" smtClean="0"/>
              <a:t>Минздав</a:t>
            </a:r>
            <a:r>
              <a:rPr lang="ru-RU" dirty="0" smtClean="0"/>
              <a:t>, МИС РТ, Минтруд,  Министерство сельского хозяйства и продовольствия, Министерство лесного хозяйства, </a:t>
            </a:r>
            <a:r>
              <a:rPr lang="ru-RU" dirty="0" err="1" smtClean="0"/>
              <a:t>Татпотребсоюз</a:t>
            </a:r>
            <a:endParaRPr lang="ru-RU" dirty="0" smtClean="0"/>
          </a:p>
          <a:p>
            <a:pPr marL="228600" indent="-228600"/>
            <a:r>
              <a:rPr lang="ru-RU" dirty="0" smtClean="0"/>
              <a:t> РФ - ЦБ РФ,  МОиН РФ,  МЗ РФ,  МК РФ</a:t>
            </a:r>
          </a:p>
          <a:p>
            <a:endParaRPr lang="ru-RU" dirty="0" smtClean="0"/>
          </a:p>
          <a:p>
            <a:r>
              <a:rPr lang="ru-RU" dirty="0" smtClean="0"/>
              <a:t>2. Прочие организации – это детские дома, реабилитационные центры, межшкольные комбинаты, детские приюты и др.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62</a:t>
            </a:fld>
            <a:endParaRPr lang="ru-RU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63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64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0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09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4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53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1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5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02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23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641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85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96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40D98-67B8-4E26-A627-D95E4CF8B836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48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notesSlide" Target="../notesSlides/notesSlide7.xml"/><Relationship Id="rId7" Type="http://schemas.openxmlformats.org/officeDocument/2006/relationships/package" Target="../embeddings/_________Microsoft_Word3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9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5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3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3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4.png"/><Relationship Id="rId9" Type="http://schemas.microsoft.com/office/2007/relationships/diagramDrawing" Target="../diagrams/drawing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4.png"/><Relationship Id="rId9" Type="http://schemas.microsoft.com/office/2007/relationships/diagramDrawing" Target="../diagrams/drawing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notesSlide" Target="../notesSlides/notesSlide4.xml"/><Relationship Id="rId7" Type="http://schemas.openxmlformats.org/officeDocument/2006/relationships/package" Target="../embeddings/_________Microsoft_Word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9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5.xml"/><Relationship Id="rId7" Type="http://schemas.openxmlformats.org/officeDocument/2006/relationships/package" Target="../embeddings/_________Microsoft_Word2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067944" y="4437112"/>
            <a:ext cx="4989458" cy="1703735"/>
          </a:xfrm>
        </p:spPr>
        <p:txBody>
          <a:bodyPr>
            <a:noAutofit/>
          </a:bodyPr>
          <a:lstStyle/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700" y="-214338"/>
            <a:ext cx="9399608" cy="6731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5476" y="1772816"/>
            <a:ext cx="835292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endParaRPr lang="ru-RU" altLang="ru-RU" sz="800" b="1" kern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0" algn="ctr">
              <a:defRPr/>
            </a:pPr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</a:rPr>
              <a:t>Итоги аттестации работников образования Республики Татарстан </a:t>
            </a:r>
          </a:p>
          <a:p>
            <a:pPr lvl="0" algn="ctr">
              <a:defRPr/>
            </a:pPr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</a:rPr>
              <a:t>в 2015-2016 учебном  году и задачи на 2016/2017 учебный год</a:t>
            </a:r>
            <a:endParaRPr lang="ru-RU" altLang="ru-RU" sz="3600" b="1" i="1" kern="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775" y="404664"/>
            <a:ext cx="871537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22543" y="6453336"/>
            <a:ext cx="914399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87104" y="4244511"/>
            <a:ext cx="4449392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Г.М. Шаяхметова</a:t>
            </a:r>
          </a:p>
          <a:p>
            <a:pPr>
              <a:defRPr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ведущий консультант отдела кадровой политики Министерства образования и науки Республики Татарстан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3086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10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13" y="81699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9" y="138112"/>
            <a:ext cx="695684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Нормативный документ  МО и Н РТ,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определяющий задачи по аттестации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2016/2017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учебный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1253" y="2274838"/>
            <a:ext cx="81439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3"/>
              </a:buClr>
              <a:defRPr/>
            </a:pPr>
            <a:r>
              <a:rPr lang="ru-RU" sz="20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Руководителям муниципальных органов управления образованием, </a:t>
            </a:r>
            <a:r>
              <a:rPr lang="ru-RU" sz="2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являющихся </a:t>
            </a: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председателями экспертных комиссий аттестационной комиссии </a:t>
            </a:r>
            <a:r>
              <a:rPr lang="ru-RU" sz="2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</a:t>
            </a: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необходимо осуществлять контроль за профессиональным ростом педагогических работников в муниципальном районе, обеспечивать проведение анализа по подготовке и проведению  аттестации педагогических работников образования  в соответствующем муниципальном районе.</a:t>
            </a:r>
          </a:p>
          <a:p>
            <a:pPr algn="ctr">
              <a:buClr>
                <a:schemeClr val="accent3"/>
              </a:buClr>
              <a:defRPr/>
            </a:pP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Подробный анализ  с конкретными мероприятиями по устранению недостатков, нарушений, по совершенствованию подготовке и проведения аттестации в муниципальном районе необходимо представить в отдел кадровой политики Министерства в </a:t>
            </a:r>
            <a:r>
              <a:rPr lang="ru-RU" sz="20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с 1 по 10 августа 2016 </a:t>
            </a:r>
            <a:r>
              <a:rPr lang="ru-RU" sz="2000" b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lang="ru-RU" sz="2000" b="1" u="sng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84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11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3"/>
            <a:ext cx="82235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1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214290"/>
            <a:ext cx="549186" cy="537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1" y="6453336"/>
            <a:ext cx="914399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1588071"/>
              </p:ext>
            </p:extLst>
          </p:nvPr>
        </p:nvGraphicFramePr>
        <p:xfrm>
          <a:off x="1428728" y="193527"/>
          <a:ext cx="7344981" cy="71583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44981"/>
              </a:tblGrid>
              <a:tr h="715836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Исполнительская дисциплина районов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2800" b="1" i="1" kern="1200" dirty="0" smtClean="0">
                        <a:solidFill>
                          <a:srgbClr val="002060"/>
                        </a:solidFill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2800" b="1" i="1" kern="1200" dirty="0" smtClean="0">
                        <a:solidFill>
                          <a:srgbClr val="002060"/>
                        </a:solidFill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8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4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3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3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4477638"/>
              </p:ext>
            </p:extLst>
          </p:nvPr>
        </p:nvGraphicFramePr>
        <p:xfrm>
          <a:off x="1123562" y="1527288"/>
          <a:ext cx="8019009" cy="4926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2" name="Документ" r:id="rId7" imgW="6367839" imgH="6144130" progId="Word.Document.12">
                  <p:embed/>
                </p:oleObj>
              </mc:Choice>
              <mc:Fallback>
                <p:oleObj name="Документ" r:id="rId7" imgW="6367839" imgH="6144130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3562" y="1527288"/>
                        <a:ext cx="8019009" cy="492604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492877"/>
            <a:ext cx="21336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740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12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13" y="81699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9" y="138112"/>
            <a:ext cx="695684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Нормативный документ  МО и Н РТ, </a:t>
            </a:r>
            <a:b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определяющий задачи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по аттестации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2016/2017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учебный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2274838"/>
            <a:ext cx="840362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3"/>
              </a:buClr>
              <a:defRPr/>
            </a:pPr>
            <a:r>
              <a:rPr lang="ru-RU" sz="28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Экспертным комиссиям муниципальных </a:t>
            </a:r>
            <a:r>
              <a:rPr lang="ru-RU" sz="2800" b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районов необходимо:</a:t>
            </a:r>
          </a:p>
          <a:p>
            <a:pPr algn="ctr">
              <a:buClr>
                <a:schemeClr val="accent3"/>
              </a:buClr>
              <a:defRPr/>
            </a:pPr>
            <a:endParaRPr lang="ru-RU" sz="2800" b="1" u="sng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accent3"/>
              </a:buClr>
              <a:defRPr/>
            </a:pPr>
            <a:r>
              <a:rPr lang="ru-RU" sz="28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b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исполнение статьи </a:t>
            </a:r>
            <a:r>
              <a:rPr lang="ru-RU" sz="28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 Закона </a:t>
            </a:r>
            <a:r>
              <a:rPr lang="ru-RU" sz="2800" b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уделить внимание  </a:t>
            </a:r>
            <a:r>
              <a:rPr lang="ru-RU" sz="28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проведение  обязательной </a:t>
            </a:r>
            <a:r>
              <a:rPr lang="ru-RU" sz="2800" b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 руководителей </a:t>
            </a:r>
            <a:r>
              <a:rPr lang="ru-RU" sz="28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</a:t>
            </a:r>
            <a:r>
              <a:rPr lang="ru-RU" sz="2800" b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на СКТ (пересмотреть положение,  срок – 3 года)  </a:t>
            </a:r>
            <a:endParaRPr lang="ru-RU" sz="2800" b="1" u="sng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97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13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13" y="81699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9" y="138112"/>
            <a:ext cx="695684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Нормативный документ  МО и Н РТ, </a:t>
            </a:r>
            <a:b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определяющий задачи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по аттестации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2016/2017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учебный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2274838"/>
            <a:ext cx="840362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3"/>
              </a:buClr>
              <a:defRPr/>
            </a:pPr>
            <a:r>
              <a:rPr lang="ru-RU" sz="28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Экспертным комиссиям муниципальных </a:t>
            </a:r>
            <a:r>
              <a:rPr lang="ru-RU" sz="2800" b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районов необходимо:</a:t>
            </a:r>
          </a:p>
          <a:p>
            <a:pPr algn="ctr">
              <a:buClr>
                <a:schemeClr val="accent3"/>
              </a:buClr>
              <a:defRPr/>
            </a:pPr>
            <a:endParaRPr lang="ru-RU" sz="2800" b="1" u="sng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accent3"/>
              </a:buClr>
              <a:defRPr/>
            </a:pPr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Во исполнение статьи 49 </a:t>
            </a: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Закона </a:t>
            </a:r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уделить внимание  </a:t>
            </a: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проведение  обязательной </a:t>
            </a:r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 педагогов на СЗД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5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69C6212-9C0E-44D4-88DC-F85C11DACF33}" type="slidenum">
              <a:rPr lang="ru-RU" altLang="ru-RU" sz="1200">
                <a:solidFill>
                  <a:srgbClr val="045C75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ru-RU" altLang="ru-RU" sz="1200">
              <a:solidFill>
                <a:srgbClr val="045C75"/>
              </a:solidFill>
              <a:latin typeface="Arial" pitchFamily="34" charset="0"/>
            </a:endParaRPr>
          </a:p>
        </p:txBody>
      </p:sp>
      <p:sp>
        <p:nvSpPr>
          <p:cNvPr id="8195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259632" y="1340768"/>
            <a:ext cx="7274768" cy="4017045"/>
          </a:xfrm>
        </p:spPr>
        <p:txBody>
          <a:bodyPr rtlCol="0">
            <a:normAutofit fontScale="90000"/>
          </a:bodyPr>
          <a:lstStyle/>
          <a:p>
            <a:pPr lvl="2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7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Федеральный Закон</a:t>
            </a:r>
            <a:br>
              <a:rPr lang="ru-RU" altLang="ru-RU" sz="2700" b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altLang="ru-RU" sz="27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700" b="1" i="1" u="sng" dirty="0">
                <a:solidFill>
                  <a:srgbClr val="002060"/>
                </a:solidFill>
                <a:latin typeface="Times New Roman" panose="02020603050405020304" pitchFamily="18" charset="0"/>
              </a:rPr>
              <a:t>«Об образовании в Российской Федерации»</a:t>
            </a:r>
            <a:br>
              <a:rPr lang="ru-RU" altLang="ru-RU" sz="2700" b="1" i="1" u="sng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altLang="ru-RU" sz="16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49. </a:t>
            </a:r>
            <a:r>
              <a:rPr lang="ru-RU" altLang="ru-RU" sz="2000" b="1" u="sng" dirty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педагогических работников</a:t>
            </a:r>
            <a:br>
              <a:rPr lang="ru-RU" altLang="ru-RU" sz="2000" b="1" u="sng" dirty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1</a:t>
            </a:r>
            <a: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аттестация педагогических работников проводится</a:t>
            </a:r>
            <a:b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основе оценки их профессиональной деятельности</a:t>
            </a:r>
            <a:r>
              <a:rPr lang="ru-RU" altLang="ru-RU" sz="20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2 </a:t>
            </a:r>
            <a: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аттестация педагогических работников </a:t>
            </a:r>
            <a:r>
              <a:rPr lang="ru-RU" alt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СЗД проводится АК, </a:t>
            </a:r>
            <a: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формируемыми </a:t>
            </a:r>
            <a:r>
              <a:rPr lang="ru-RU" alt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организациями</a:t>
            </a:r>
            <a: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 : аттестация педагогических работников </a:t>
            </a:r>
            <a:r>
              <a:rPr lang="ru-RU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1, высшую категорию проводится  </a:t>
            </a:r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уполномоченными органами государственной власти субъектов Российской Федерации</a:t>
            </a:r>
            <a: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4 </a:t>
            </a:r>
            <a: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порядок проведения аттестации педагогических работников устанавливается федеральным органом исполнительной власти, осуществляющим функции по выработке государственной политики и нормативно-правовому регулированию в сфере образования</a:t>
            </a:r>
            <a:b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000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2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D249CAF0-8AD9-4A0A-8B5A-868EA5429175}" type="slidenum">
              <a:rPr lang="ru-RU" altLang="ru-RU" sz="1200">
                <a:solidFill>
                  <a:schemeClr val="tx1"/>
                </a:solidFill>
                <a:latin typeface="Verdana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ru-RU" altLang="ru-RU" sz="120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280246" y="6093296"/>
            <a:ext cx="8892479" cy="39542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0243" y="404664"/>
            <a:ext cx="1267419" cy="5544616"/>
          </a:xfrm>
          <a:prstGeom prst="rect">
            <a:avLst/>
          </a:prstGeom>
        </p:spPr>
      </p:pic>
      <p:pic>
        <p:nvPicPr>
          <p:cNvPr id="7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951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48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200" dirty="0">
              <a:solidFill>
                <a:srgbClr val="045C75"/>
              </a:solidFill>
              <a:latin typeface="Arial" pitchFamily="34" charset="0"/>
            </a:endParaRPr>
          </a:p>
        </p:txBody>
      </p:sp>
      <p:sp>
        <p:nvSpPr>
          <p:cNvPr id="1024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835696" y="644938"/>
            <a:ext cx="5904656" cy="76783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Республики Татарстан </a:t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22 июля 2013 г. № 68-ЗРТ </a:t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"Об образовании"</a:t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b="1" i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6" name="Объект 3"/>
          <p:cNvSpPr>
            <a:spLocks noGrp="1"/>
          </p:cNvSpPr>
          <p:nvPr>
            <p:ph idx="4294967295"/>
          </p:nvPr>
        </p:nvSpPr>
        <p:spPr>
          <a:xfrm>
            <a:off x="467545" y="1484313"/>
            <a:ext cx="7128792" cy="4464967"/>
          </a:xfrm>
        </p:spPr>
        <p:txBody>
          <a:bodyPr>
            <a:normAutofit fontScale="85000" lnSpcReduction="10000"/>
          </a:bodyPr>
          <a:lstStyle/>
          <a:p>
            <a:pPr marL="1270000" lvl="2" indent="-469900" algn="ctr"/>
            <a:r>
              <a:rPr lang="ru-RU" altLang="ru-RU" b="1" u="sng" dirty="0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itchFamily="18" charset="0"/>
              </a:rPr>
              <a:t>п. 4 статьи 4: </a:t>
            </a:r>
            <a:r>
              <a:rPr lang="ru-RU" altLang="ru-RU" b="1" dirty="0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itchFamily="18" charset="0"/>
              </a:rPr>
              <a:t>орган исполнительной власти Республики Татарстан, осуществляющий государственное управление в сфере образования проводит аттестацию в целях установления квалификационной категории педагогических работников организаций, осуществляющих образовательную деятельность и находящихся в ведении Республики Татарстан, педагогических работников муниципальных и частных организаций, осуществляющих образовательную деятельность</a:t>
            </a:r>
          </a:p>
        </p:txBody>
      </p:sp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674" y="32261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80246" y="6356350"/>
            <a:ext cx="8892479" cy="38501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0245" y="0"/>
            <a:ext cx="840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59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200" dirty="0">
              <a:solidFill>
                <a:srgbClr val="045C75"/>
              </a:solidFill>
              <a:latin typeface="Arial" pitchFamily="34" charset="0"/>
            </a:endParaRPr>
          </a:p>
        </p:txBody>
      </p:sp>
      <p:sp>
        <p:nvSpPr>
          <p:cNvPr id="1024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835696" y="644938"/>
            <a:ext cx="5904656" cy="213599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Закон Республики Татарстан </a:t>
            </a:r>
            <a:b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6 июля 2016 г. № 54-ЗРТ </a:t>
            </a:r>
            <a:b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"О </a:t>
            </a:r>
            <a:r>
              <a:rPr lang="ru-RU" alt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внесении изменений в Закон Республики Татарстан "Об </a:t>
            </a: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образовании"</a:t>
            </a:r>
            <a:b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200" b="1" i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6" name="Объект 3"/>
          <p:cNvSpPr>
            <a:spLocks noGrp="1"/>
          </p:cNvSpPr>
          <p:nvPr>
            <p:ph idx="4294967295"/>
          </p:nvPr>
        </p:nvSpPr>
        <p:spPr>
          <a:xfrm>
            <a:off x="467544" y="3212976"/>
            <a:ext cx="8208911" cy="2736304"/>
          </a:xfrm>
        </p:spPr>
        <p:txBody>
          <a:bodyPr>
            <a:normAutofit/>
          </a:bodyPr>
          <a:lstStyle/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Принят </a:t>
            </a:r>
            <a:r>
              <a:rPr lang="ru-RU" b="1" dirty="0">
                <a:solidFill>
                  <a:srgbClr val="002060"/>
                </a:solidFill>
              </a:rPr>
              <a:t>Государственным Советом </a:t>
            </a:r>
            <a:r>
              <a:rPr lang="ru-RU" b="1" dirty="0" smtClean="0">
                <a:solidFill>
                  <a:srgbClr val="002060"/>
                </a:solidFill>
              </a:rPr>
              <a:t>РТ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28 июня 2016 года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  <a:p>
            <a:pPr marL="1270000" lvl="2" indent="-469900" algn="ctr"/>
            <a:endParaRPr lang="ru-RU" altLang="ru-RU" b="1" dirty="0" smtClean="0">
              <a:solidFill>
                <a:srgbClr val="0070C0"/>
              </a:solidFill>
              <a:latin typeface="Arial Black" panose="020B0A04020102020204" pitchFamily="34" charset="0"/>
              <a:cs typeface="Times New Roman" pitchFamily="18" charset="0"/>
            </a:endParaRPr>
          </a:p>
        </p:txBody>
      </p:sp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674" y="32261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80246" y="6356350"/>
            <a:ext cx="8892479" cy="38501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9041" y="0"/>
            <a:ext cx="4202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86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200" dirty="0">
              <a:solidFill>
                <a:srgbClr val="045C75"/>
              </a:solidFill>
              <a:latin typeface="Arial" pitchFamily="34" charset="0"/>
            </a:endParaRPr>
          </a:p>
        </p:txBody>
      </p:sp>
      <p:sp>
        <p:nvSpPr>
          <p:cNvPr id="1024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835696" y="644938"/>
            <a:ext cx="5904656" cy="112787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Республики Татарстан </a:t>
            </a:r>
            <a:br>
              <a:rPr lang="ru-RU" alt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6 июля 2016 г. № 54-ЗРТ </a:t>
            </a:r>
            <a:br>
              <a:rPr lang="ru-RU" alt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alt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 внесении изменений в Закон Республики </a:t>
            </a:r>
            <a:r>
              <a:rPr lang="ru-RU" alt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</a:t>
            </a:r>
            <a:br>
              <a:rPr lang="ru-RU" alt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"Об образовании</a:t>
            </a:r>
            <a:r>
              <a:rPr lang="ru-RU" alt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200" b="1" i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6" name="Объект 3"/>
          <p:cNvSpPr>
            <a:spLocks noGrp="1"/>
          </p:cNvSpPr>
          <p:nvPr>
            <p:ph idx="4294967295"/>
          </p:nvPr>
        </p:nvSpPr>
        <p:spPr>
          <a:xfrm>
            <a:off x="709284" y="1484784"/>
            <a:ext cx="7967171" cy="4608512"/>
          </a:xfrm>
        </p:spPr>
        <p:txBody>
          <a:bodyPr>
            <a:normAutofit fontScale="47500" lnSpcReduction="20000"/>
          </a:bodyPr>
          <a:lstStyle/>
          <a:p>
            <a:r>
              <a:rPr lang="ru-RU" dirty="0"/>
              <a:t>1.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в целях установления квалификационной категории педагогических работников организаций, осуществляющих образовательную деятельность и находящихся в ведении Республики Татарстан, педагогических работников муниципальных и частных организаций, осуществляющих образовательную деятельность, проводится аттестационными комиссиями, формируемыми органом исполнительной власти Республики Татарстан, осуществляющим государственное управление в сфере образования, за исключением случаев, предусмотренных частью 2 настоящей статьи.</a:t>
            </a:r>
          </a:p>
          <a:p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Для проведения аттестации в целях установления квалификационной категории педагогических работников организаций, осуществляющих образовательную деятельность и находящихся в ведении Республики Татарстан, педагогических работников муниципальных и частных организаций, осуществляющих образовательную деятельность, аттестационные комиссии формируются:</a:t>
            </a:r>
          </a:p>
          <a:p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организаций, реализующих образовательные программы </a:t>
            </a:r>
            <a:r>
              <a:rPr lang="ru-RU" sz="3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физической культуры и спорта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 уполномоченным органом исполнительной власти Республики Татарстан в области физической культуры и спорта;</a:t>
            </a:r>
          </a:p>
          <a:p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организаций, реализующих образовательные программы </a:t>
            </a:r>
            <a:r>
              <a:rPr lang="ru-RU" sz="3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медицинского образования и фармацевтического образования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 уполномоченным органом исполнительной власти Республики Татарстан в сфере охраны здоровья;</a:t>
            </a:r>
          </a:p>
          <a:p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организаций, реализующих образовательные </a:t>
            </a:r>
            <a:r>
              <a:rPr lang="ru-RU" sz="3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в области искусств,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уполномоченным органом исполнительной власти Республики Татарстан в области культуры.".</a:t>
            </a:r>
          </a:p>
          <a:p>
            <a:endParaRPr lang="ru-RU" dirty="0"/>
          </a:p>
          <a:p>
            <a:endParaRPr lang="ru-RU" dirty="0" smtClean="0"/>
          </a:p>
          <a:p>
            <a:pPr marL="1270000" lvl="2" indent="-469900" algn="ctr"/>
            <a:endParaRPr lang="ru-RU" altLang="ru-RU" b="1" dirty="0" smtClean="0">
              <a:solidFill>
                <a:srgbClr val="0070C0"/>
              </a:solidFill>
              <a:latin typeface="Arial Black" panose="020B0A04020102020204" pitchFamily="34" charset="0"/>
              <a:cs typeface="Times New Roman" pitchFamily="18" charset="0"/>
            </a:endParaRPr>
          </a:p>
        </p:txBody>
      </p:sp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674" y="32261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80246" y="6356350"/>
            <a:ext cx="8892479" cy="38501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9041" y="0"/>
            <a:ext cx="4202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76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2627784" y="582974"/>
            <a:ext cx="5805884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АТТЕСТАЦИЯ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ПЕДАГОГИЧЕСКИХ  КАДРОВ -</a:t>
            </a:r>
            <a:b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ГАРАНТИЯ  </a:t>
            </a: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КАЧЕСТВА </a:t>
            </a: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</p:txBody>
      </p:sp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385" y="260648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0242" y="476672"/>
            <a:ext cx="840487" cy="6048672"/>
          </a:xfrm>
          <a:prstGeom prst="rect">
            <a:avLst/>
          </a:prstGeom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80247" y="6021288"/>
            <a:ext cx="8468218" cy="5040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2050" name="Picture 2" descr="http://vesmirnaladoni2011.ru/wp-content/uploads/2012/07/ZaryadkaVospitate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42" y="2924944"/>
            <a:ext cx="3234699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debug.volynnews.com/files/news/2015/09-30/166949/5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84984"/>
            <a:ext cx="4005684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422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19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13" y="81699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9" y="138112"/>
            <a:ext cx="695684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Нормативный документ  МО и Н РТ, </a:t>
            </a:r>
            <a:b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определяющий задачи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по аттестации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2016/2017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учебный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2274838"/>
            <a:ext cx="8403625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3"/>
              </a:buClr>
              <a:defRPr/>
            </a:pPr>
            <a:r>
              <a:rPr lang="ru-RU" sz="28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Экспертным комиссиям муниципальных </a:t>
            </a:r>
            <a:r>
              <a:rPr lang="ru-RU" sz="2800" b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районов необходимо:</a:t>
            </a:r>
          </a:p>
          <a:p>
            <a:pPr algn="just">
              <a:buClr>
                <a:schemeClr val="accent3"/>
              </a:buClr>
              <a:defRPr/>
            </a:pPr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Во исполнение п. 36,37 Порядка ст.49 </a:t>
            </a: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Закона осуществлять предварительный анализ результатов деятельности педагогических работников, претендующих на категорию, заранее начинать подготовку к предстоящей аттестации</a:t>
            </a:r>
          </a:p>
        </p:txBody>
      </p:sp>
    </p:spTree>
    <p:extLst>
      <p:ext uri="{BB962C8B-B14F-4D97-AF65-F5344CB8AC3E}">
        <p14:creationId xmlns:p14="http://schemas.microsoft.com/office/powerpoint/2010/main" val="272619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0"/>
            <a:ext cx="1403651" cy="6858000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7448807"/>
              </p:ext>
            </p:extLst>
          </p:nvPr>
        </p:nvGraphicFramePr>
        <p:xfrm>
          <a:off x="1115616" y="404664"/>
          <a:ext cx="7571184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1" y="6429396"/>
            <a:ext cx="9172725" cy="4547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7" name="Picture 2" descr="C:\Users\Afanaseva\Desktop\сам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05736"/>
            <a:ext cx="792088" cy="77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Номер слайда 2"/>
          <p:cNvSpPr txBox="1">
            <a:spLocks/>
          </p:cNvSpPr>
          <p:nvPr/>
        </p:nvSpPr>
        <p:spPr>
          <a:xfrm>
            <a:off x="7010400" y="64928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FD19F0-4726-4784-BBD7-2F602B4A98C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87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" y="267230"/>
            <a:ext cx="89448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defRPr/>
            </a:pP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</a:p>
          <a:p>
            <a:pPr eaLnBrk="0" hangingPunct="0">
              <a:defRPr/>
            </a:pP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  <a:endParaRPr lang="ru-RU" sz="2800" b="1" dirty="0">
              <a:solidFill>
                <a:schemeClr val="bg1">
                  <a:lumMod val="9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249861043"/>
              </p:ext>
            </p:extLst>
          </p:nvPr>
        </p:nvGraphicFramePr>
        <p:xfrm>
          <a:off x="0" y="2924944"/>
          <a:ext cx="9001156" cy="3933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773445" y="5238763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Образовательная организация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29520" y="399577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МОиН</a:t>
            </a:r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 РТ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19613" y="165114"/>
            <a:ext cx="68931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Педагогическая аттестация </a:t>
            </a:r>
          </a:p>
          <a:p>
            <a:pPr algn="ctr"/>
            <a:r>
              <a:rPr lang="ru-RU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портале </a:t>
            </a:r>
            <a:r>
              <a:rPr lang="en-US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edu.tatar.ru</a:t>
            </a:r>
            <a:r>
              <a:rPr lang="ru-RU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 за прошедший учебный год</a:t>
            </a:r>
            <a:endParaRPr lang="ru-RU" sz="2800" dirty="0">
              <a:solidFill>
                <a:srgbClr val="09025E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300192" y="3789040"/>
            <a:ext cx="421058" cy="38100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6246340" y="4365104"/>
            <a:ext cx="1357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Эксперты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88697" y="1628800"/>
            <a:ext cx="4955303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Всего подано 9091 заявление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ru-RU" sz="1100" b="1" dirty="0" smtClean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Аттестовано 8271 педагог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На высшую – 1682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На первую - 6589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6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06" y="1543473"/>
            <a:ext cx="3464614" cy="2755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229424" y="6429372"/>
            <a:ext cx="8892479" cy="42862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7968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1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733" y="116632"/>
            <a:ext cx="8390166" cy="1152129"/>
          </a:xfrm>
        </p:spPr>
        <p:txBody>
          <a:bodyPr anchor="ctr">
            <a:normAutofit fontScale="90000"/>
          </a:bodyPr>
          <a:lstStyle/>
          <a:p>
            <a:pPr defTabSz="914400" eaLnBrk="0" hangingPunct="0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КОМПЬЮТЕРНОЕ ТЕСТИРОВАНИЕ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ПОРТАЛЕ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edu.tatar.ru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007712"/>
            <a:ext cx="3642573" cy="24173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комп тестир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425051"/>
            <a:ext cx="5473236" cy="1993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Выноска 1 (граница и черта) 8"/>
          <p:cNvSpPr/>
          <p:nvPr/>
        </p:nvSpPr>
        <p:spPr>
          <a:xfrm>
            <a:off x="4675663" y="1351594"/>
            <a:ext cx="3222819" cy="1080120"/>
          </a:xfrm>
          <a:prstGeom prst="accentBorderCallout1">
            <a:avLst>
              <a:gd name="adj1" fmla="val 14708"/>
              <a:gd name="adj2" fmla="val -4396"/>
              <a:gd name="adj3" fmla="val 101264"/>
              <a:gd name="adj4" fmla="val -122729"/>
            </a:avLst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215968"/>
                </a:solidFill>
                <a:ea typeface="Tahoma" pitchFamily="34" charset="0"/>
                <a:cs typeface="Tahoma" pitchFamily="34" charset="0"/>
              </a:rPr>
              <a:t>Компьютерное тестирование педагогических работников -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215968"/>
                </a:solidFill>
                <a:ea typeface="Tahoma" pitchFamily="34" charset="0"/>
                <a:cs typeface="Tahoma" pitchFamily="34" charset="0"/>
              </a:rPr>
              <a:t>через личный кабинет педагога</a:t>
            </a: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29424" y="6429372"/>
            <a:ext cx="8892479" cy="42862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73839" y="2626158"/>
            <a:ext cx="514806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ru-RU" sz="1200" b="1" dirty="0" smtClean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  <a:p>
            <a:pPr marL="95250">
              <a:buClr>
                <a:srgbClr val="0070C0"/>
              </a:buClr>
            </a:pPr>
            <a:r>
              <a:rPr lang="ru-RU" sz="2100" b="1" u="sng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с  2015 года</a:t>
            </a:r>
            <a:r>
              <a:rPr lang="ru-RU" sz="21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89444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Будет выездное </a:t>
            </a:r>
            <a:r>
              <a:rPr lang="ru-RU" dirty="0">
                <a:solidFill>
                  <a:srgbClr val="002060"/>
                </a:solidFill>
              </a:rPr>
              <a:t>тестирование </a:t>
            </a:r>
            <a:r>
              <a:rPr lang="ru-RU" dirty="0" smtClean="0">
                <a:solidFill>
                  <a:srgbClr val="002060"/>
                </a:solidFill>
              </a:rPr>
              <a:t>педагогов в </a:t>
            </a:r>
            <a:r>
              <a:rPr lang="ru-RU" dirty="0" err="1">
                <a:solidFill>
                  <a:srgbClr val="002060"/>
                </a:solidFill>
              </a:rPr>
              <a:t>off-line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режиме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Шаяхметова\Desktop\Аттестация 2016\Аттестация  2015\Аттестация апрель\23.04..2015 видеоконференция\фото с азнакаево\тестирование педагого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1"/>
            <a:ext cx="7920880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1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Выездное тестирование педагогов</a:t>
            </a:r>
            <a:br>
              <a:rPr lang="ru-RU" altLang="ru-RU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в </a:t>
            </a:r>
            <a:r>
              <a:rPr lang="en-US" altLang="ru-RU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off-line</a:t>
            </a:r>
            <a:r>
              <a:rPr lang="ru-RU" altLang="ru-RU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 режиме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Шаяхметова\Desktop\Аттестация 2016\Аттестация  2015\Аттестация апрель\23.04..2015 видеоконференция\фото\Attachments_lira-gal@yandex.ru_2015-04-17_17-38-09 (1)\DSC045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89" y="1600200"/>
            <a:ext cx="8068021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59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Выездное тестирование педагогов</a:t>
            </a:r>
            <a:br>
              <a:rPr lang="ru-RU" altLang="ru-RU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в </a:t>
            </a:r>
            <a:r>
              <a:rPr lang="en-US" altLang="ru-RU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off-line</a:t>
            </a:r>
            <a:r>
              <a:rPr lang="ru-RU" altLang="ru-RU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 режиме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Запрещается использовать беспроводную сеть </a:t>
            </a:r>
            <a:r>
              <a:rPr lang="en-US" dirty="0" smtClean="0">
                <a:solidFill>
                  <a:srgbClr val="FF0000"/>
                </a:solidFill>
              </a:rPr>
              <a:t>Wi-Fi</a:t>
            </a:r>
            <a:r>
              <a:rPr lang="ru-RU" dirty="0" smtClean="0">
                <a:solidFill>
                  <a:srgbClr val="FF0000"/>
                </a:solidFill>
              </a:rPr>
              <a:t> в процессе тестирования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Использовать только проводную сеть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Это исключит систематические проблемы со сбоями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Обеспечить проверку в личных кабинетах черновиков заявлений всех аттестуемых , есть ли кнопка для начала тестирования (?), если нет, зайти через карандаш, исправить!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33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25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6291980"/>
              </p:ext>
            </p:extLst>
          </p:nvPr>
        </p:nvGraphicFramePr>
        <p:xfrm>
          <a:off x="1120733" y="-89138"/>
          <a:ext cx="7795852" cy="56783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95852"/>
              </a:tblGrid>
              <a:tr h="567837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        </a:t>
                      </a:r>
                      <a:r>
                        <a:rPr lang="ru-RU" sz="2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Необходимо</a:t>
                      </a:r>
                      <a:r>
                        <a:rPr lang="ru-RU" sz="2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</a:t>
                      </a:r>
                      <a:r>
                        <a:rPr lang="ru-RU" sz="2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  <a:cs typeface="Times New Roman" panose="02020603050405020304" pitchFamily="18" charset="0"/>
                        </a:rPr>
                        <a:t>ровести инструктаж в каждой организации  перед направлением на тестирование</a:t>
                      </a: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anose="020B0A04020102020204" pitchFamily="34" charset="0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1800" b="1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  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altLang="ru-RU" sz="1600" b="1" dirty="0" smtClean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altLang="ru-RU" sz="1600" b="1" dirty="0" smtClean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altLang="ru-RU" sz="1600" b="1" dirty="0" smtClean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altLang="ru-RU" sz="1600" b="1" dirty="0" smtClean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altLang="ru-RU" sz="1600" b="1" dirty="0" smtClean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altLang="ru-RU" sz="1600" b="1" dirty="0" smtClean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altLang="ru-RU" sz="1600" b="1" dirty="0" smtClean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altLang="ru-RU" sz="1600" b="1" dirty="0" smtClean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altLang="ru-RU" sz="1800" b="1" u="sng" dirty="0" smtClean="0">
                        <a:solidFill>
                          <a:srgbClr val="FF0000"/>
                        </a:solidFill>
                        <a:latin typeface="Times New Roman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050" name="Picture 2" descr="C:\Users\Шаяхметова\Desktop\Аттестация  2015\Аттестация апрель\23.04..2015 видеоконференция\фото\DSC0458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154" y="2212325"/>
            <a:ext cx="7882318" cy="451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42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26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1" y="6356350"/>
            <a:ext cx="8892479" cy="50050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64852" y="271205"/>
            <a:ext cx="6893152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Статистика прохождения </a:t>
            </a:r>
          </a:p>
          <a:p>
            <a:pPr algn="ctr">
              <a:lnSpc>
                <a:spcPct val="115000"/>
              </a:lnSpc>
            </a:pPr>
            <a:r>
              <a:rPr lang="ru-RU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компьютерного тестирования</a:t>
            </a:r>
          </a:p>
          <a:p>
            <a:pPr algn="ctr">
              <a:lnSpc>
                <a:spcPct val="115000"/>
              </a:lnSpc>
            </a:pPr>
            <a:r>
              <a:rPr lang="ru-RU" sz="28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(январь 2016 года)</a:t>
            </a:r>
            <a:endParaRPr lang="en-US" sz="2800" b="1" dirty="0" smtClean="0">
              <a:solidFill>
                <a:srgbClr val="FF0000"/>
              </a:solidFill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142976" y="2000240"/>
          <a:ext cx="7643866" cy="2730397"/>
        </p:xfrm>
        <a:graphic>
          <a:graphicData uri="http://schemas.openxmlformats.org/drawingml/2006/table">
            <a:tbl>
              <a:tblPr/>
              <a:tblGrid>
                <a:gridCol w="1578299"/>
                <a:gridCol w="1236606"/>
                <a:gridCol w="1204064"/>
                <a:gridCol w="1138979"/>
                <a:gridCol w="914282"/>
                <a:gridCol w="785818"/>
                <a:gridCol w="785818"/>
              </a:tblGrid>
              <a:tr h="100013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Предварительная заявка районов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Явились на тестирование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Успешно прошли тестирование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Отказано в </a:t>
                      </a:r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проведении </a:t>
                      </a:r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аттестации (не указана результативность)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Внесены в приказ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на высшую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на первую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32471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1181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1171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704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15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689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96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593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943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2 чел на высшую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943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13 чел. на первую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04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27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1" y="6356350"/>
            <a:ext cx="8892479" cy="50050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64852" y="271205"/>
            <a:ext cx="6893152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Статистика прохождения </a:t>
            </a:r>
          </a:p>
          <a:p>
            <a:pPr algn="ctr">
              <a:lnSpc>
                <a:spcPct val="115000"/>
              </a:lnSpc>
            </a:pPr>
            <a:r>
              <a:rPr lang="ru-RU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компьютерного тестирования</a:t>
            </a:r>
          </a:p>
          <a:p>
            <a:pPr algn="ctr">
              <a:lnSpc>
                <a:spcPct val="115000"/>
              </a:lnSpc>
            </a:pPr>
            <a:r>
              <a:rPr lang="ru-RU" sz="28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(октябрь 2016 года)</a:t>
            </a:r>
            <a:endParaRPr lang="en-US" sz="2800" b="1" dirty="0" smtClean="0">
              <a:solidFill>
                <a:srgbClr val="FF0000"/>
              </a:solidFill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975138"/>
              </p:ext>
            </p:extLst>
          </p:nvPr>
        </p:nvGraphicFramePr>
        <p:xfrm>
          <a:off x="1187624" y="2000240"/>
          <a:ext cx="7599217" cy="2780964"/>
        </p:xfrm>
        <a:graphic>
          <a:graphicData uri="http://schemas.openxmlformats.org/drawingml/2006/table">
            <a:tbl>
              <a:tblPr/>
              <a:tblGrid>
                <a:gridCol w="1728192"/>
                <a:gridCol w="474153"/>
                <a:gridCol w="1345668"/>
                <a:gridCol w="1272929"/>
                <a:gridCol w="1021807"/>
                <a:gridCol w="878234"/>
                <a:gridCol w="878234"/>
              </a:tblGrid>
              <a:tr h="100013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Предварительная заявка районов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Явились на тестирование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Успешно прошли тестирование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Отказано в </a:t>
                      </a:r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проведении </a:t>
                      </a:r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аттестации (не указана результативность)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Внесены в приказ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на высшую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на первую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32471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7586</a:t>
                      </a:r>
                    </a:p>
                    <a:p>
                      <a:pPr algn="l" fontAlgn="t"/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943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 </a:t>
                      </a:r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6182 - первая</a:t>
                      </a:r>
                    </a:p>
                    <a:p>
                      <a:pPr algn="l" fontAlgn="t"/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200" b="1" i="0" u="none" strike="noStrike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200" b="1" i="0" u="none" strike="noStrike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200" b="1" i="0" u="none" strike="noStrike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943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 </a:t>
                      </a:r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1567 - высшая</a:t>
                      </a:r>
                    </a:p>
                    <a:p>
                      <a:pPr algn="l" fontAlgn="t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268 досрочников!</a:t>
                      </a:r>
                    </a:p>
                    <a:p>
                      <a:pPr algn="l" fontAlgn="t"/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200" b="1" i="0" u="none" strike="noStrike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200" b="1" i="0" u="none" strike="noStrike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200" b="1" i="0" u="none" strike="noStrike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16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8292824"/>
              </p:ext>
            </p:extLst>
          </p:nvPr>
        </p:nvGraphicFramePr>
        <p:xfrm>
          <a:off x="821820" y="1428736"/>
          <a:ext cx="8179336" cy="471490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834964"/>
                <a:gridCol w="4344372"/>
              </a:tblGrid>
              <a:tr h="1387710">
                <a:tc>
                  <a:txBody>
                    <a:bodyPr/>
                    <a:lstStyle/>
                    <a:p>
                      <a:pPr algn="ctr"/>
                      <a:r>
                        <a:rPr lang="en-US" sz="2000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r>
                        <a:rPr lang="ru-RU" sz="2000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</a:t>
                      </a:r>
                      <a:r>
                        <a:rPr lang="en-US" sz="2000" u="sng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000" u="sng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этап  </a:t>
                      </a:r>
                      <a:endParaRPr lang="ru-RU" sz="2000" u="sng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endParaRPr lang="en-US" sz="800" u="sng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подача и приём  заявлений на аттестацию</a:t>
                      </a:r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u="sng" dirty="0" smtClean="0"/>
                        <a:t>I</a:t>
                      </a:r>
                      <a:r>
                        <a:rPr lang="en-US" sz="20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r>
                        <a:rPr lang="ru-RU" sz="20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000" b="1" u="sng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этап</a:t>
                      </a:r>
                      <a:r>
                        <a:rPr lang="ru-RU" sz="20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en-US" sz="2000" b="1" u="sng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подача документов на аттестацию  </a:t>
                      </a:r>
                    </a:p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(для заявлений со статусом:  Утверждено)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60960" marB="60960"/>
                </a:tc>
              </a:tr>
              <a:tr h="551591"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Заполнение  заявления</a:t>
                      </a:r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Формирование пакета документов</a:t>
                      </a:r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</a:tr>
              <a:tr h="832507"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Прохождение компьютерного тестирования</a:t>
                      </a:r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Согласование в образовательной организации, муниципальном районе</a:t>
                      </a:r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</a:tr>
              <a:tr h="1261555"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Согласование в образовательной организации, муниципальном районе и  МОиН  РТ (Утверждено/Отклонено)</a:t>
                      </a:r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Экспертиза для пакетов со свойством –</a:t>
                      </a:r>
                      <a:r>
                        <a:rPr lang="ru-RU" sz="1800" b="1" i="1" u="none" baseline="0" dirty="0" smtClean="0">
                          <a:solidFill>
                            <a:schemeClr val="tx2"/>
                          </a:solidFill>
                          <a:effectLst/>
                        </a:rPr>
                        <a:t> «</a:t>
                      </a:r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не льготный»</a:t>
                      </a:r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</a:tr>
              <a:tr h="681545">
                <a:tc>
                  <a:txBody>
                    <a:bodyPr/>
                    <a:lstStyle/>
                    <a:p>
                      <a:endParaRPr lang="ru-RU" sz="1800" b="1" i="1" u="none" dirty="0"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Решение аттестационной комиссии</a:t>
                      </a:r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500166" y="357166"/>
            <a:ext cx="6893152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  </a:t>
            </a:r>
            <a:r>
              <a:rPr lang="ru-RU" sz="24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Необходимо отслеживать документы </a:t>
            </a:r>
          </a:p>
          <a:p>
            <a:pPr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 на каждом этапе аттестации</a:t>
            </a:r>
            <a:endParaRPr lang="ru-RU" sz="2400" b="1" dirty="0">
              <a:solidFill>
                <a:srgbClr val="09025E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6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517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           Каждому педагогу  разъяснить интерфейс  педагога</a:t>
            </a:r>
            <a:endParaRPr lang="ru-RU" sz="2000" b="1" dirty="0">
              <a:solidFill>
                <a:srgbClr val="09025E"/>
              </a:solidFill>
              <a:latin typeface="+mn-lt"/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142984"/>
            <a:ext cx="5218578" cy="325739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851920" y="4293096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Заявление</a:t>
            </a:r>
            <a:endParaRPr lang="ru-RU" sz="105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67744" y="6213309"/>
            <a:ext cx="1656184" cy="288032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267744" y="6213309"/>
            <a:ext cx="16561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bg1">
                    <a:lumMod val="65000"/>
                  </a:schemeClr>
                </a:solidFill>
              </a:rPr>
              <a:t>Результат тестирования</a:t>
            </a:r>
            <a:endParaRPr lang="ru-RU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95736" y="5541235"/>
            <a:ext cx="180020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95736" y="5061181"/>
            <a:ext cx="187220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Заявление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80872" y="3236979"/>
            <a:ext cx="3168352" cy="3427957"/>
          </a:xfrm>
          <a:prstGeom prst="rect">
            <a:avLst/>
          </a:prstGeom>
        </p:spPr>
      </p:pic>
      <p:sp>
        <p:nvSpPr>
          <p:cNvPr id="14" name="Выноска 1 (граница и черта) 13"/>
          <p:cNvSpPr/>
          <p:nvPr/>
        </p:nvSpPr>
        <p:spPr>
          <a:xfrm>
            <a:off x="3275856" y="5157191"/>
            <a:ext cx="1584176" cy="720853"/>
          </a:xfrm>
          <a:prstGeom prst="accentBorderCallout1">
            <a:avLst>
              <a:gd name="adj1" fmla="val 18750"/>
              <a:gd name="adj2" fmla="val -8333"/>
              <a:gd name="adj3" fmla="val 73746"/>
              <a:gd name="adj4" fmla="val -824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компьютерное тестирование</a:t>
            </a:r>
          </a:p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57818" y="2071678"/>
            <a:ext cx="37147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   Педагог подаёт заявление на аттестацию с </a:t>
            </a:r>
            <a:r>
              <a:rPr lang="ru-RU" b="1" smtClean="0">
                <a:solidFill>
                  <a:srgbClr val="0070C0"/>
                </a:solidFill>
              </a:rPr>
              <a:t>учётом всех требований </a:t>
            </a:r>
            <a:r>
              <a:rPr lang="ru-RU" b="1" dirty="0" smtClean="0">
                <a:solidFill>
                  <a:srgbClr val="0070C0"/>
                </a:solidFill>
              </a:rPr>
              <a:t>к квалификационной категории</a:t>
            </a:r>
          </a:p>
          <a:p>
            <a:endParaRPr lang="ru-RU" sz="800" b="1" dirty="0" smtClean="0">
              <a:solidFill>
                <a:srgbClr val="0070C0"/>
              </a:solidFill>
            </a:endParaRPr>
          </a:p>
        </p:txBody>
      </p:sp>
      <p:sp>
        <p:nvSpPr>
          <p:cNvPr id="19" name="Прямоугольник с двумя вырезанными противолежащими углами 18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539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3" y="0"/>
            <a:ext cx="91805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7209" y="417873"/>
            <a:ext cx="7761257" cy="64552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Стимулирование профессионального роста учителей</a:t>
            </a:r>
          </a:p>
        </p:txBody>
      </p:sp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79" y="91448"/>
            <a:ext cx="676250" cy="896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20272" y="6040208"/>
            <a:ext cx="2057400" cy="365125"/>
          </a:xfrm>
        </p:spPr>
        <p:txBody>
          <a:bodyPr/>
          <a:lstStyle/>
          <a:p>
            <a:fld id="{F5FD19F0-4726-4784-BBD7-2F602B4A98C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403648" y="1734379"/>
            <a:ext cx="4536504" cy="299674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Гранты </a:t>
            </a:r>
            <a:r>
              <a:rPr lang="ru-RU" sz="15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для </a:t>
            </a:r>
            <a:r>
              <a:rPr lang="ru-RU" sz="15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учителей </a:t>
            </a:r>
          </a:p>
          <a:p>
            <a: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высшей категории</a:t>
            </a:r>
          </a:p>
          <a:p>
            <a: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5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500" dirty="0" smtClean="0">
                <a:solidFill>
                  <a:srgbClr val="0070C0"/>
                </a:solidFill>
              </a:rPr>
              <a:t> </a:t>
            </a:r>
            <a:r>
              <a:rPr lang="ru-RU" sz="1500" b="1" dirty="0">
                <a:solidFill>
                  <a:srgbClr val="0070C0"/>
                </a:solidFill>
              </a:rPr>
              <a:t>«Учитель-эксперт» </a:t>
            </a:r>
            <a:r>
              <a:rPr lang="ru-RU" sz="1500" dirty="0">
                <a:solidFill>
                  <a:srgbClr val="0070C0"/>
                </a:solidFill>
              </a:rPr>
              <a:t>- </a:t>
            </a:r>
            <a:r>
              <a:rPr lang="ru-RU" sz="1500" dirty="0" smtClean="0">
                <a:solidFill>
                  <a:srgbClr val="0070C0"/>
                </a:solidFill>
              </a:rPr>
              <a:t>победитель или призер республиканского (всероссийского, международного) этапа олимпиад школьников, работа в экспертных комиссиях </a:t>
            </a:r>
            <a:r>
              <a:rPr lang="ru-RU" sz="1500" b="1" dirty="0">
                <a:solidFill>
                  <a:srgbClr val="A8246F"/>
                </a:solidFill>
              </a:rPr>
              <a:t>–</a:t>
            </a:r>
            <a:r>
              <a:rPr lang="ru-RU" sz="1500" dirty="0" smtClean="0">
                <a:solidFill>
                  <a:srgbClr val="0070C0"/>
                </a:solidFill>
              </a:rPr>
              <a:t> </a:t>
            </a:r>
            <a:r>
              <a:rPr lang="ru-RU" sz="1500" b="1" dirty="0" smtClean="0">
                <a:solidFill>
                  <a:srgbClr val="A8246F"/>
                </a:solidFill>
              </a:rPr>
              <a:t>10,0 </a:t>
            </a:r>
            <a:r>
              <a:rPr lang="ru-RU" sz="1500" b="1" dirty="0">
                <a:solidFill>
                  <a:srgbClr val="A8246F"/>
                </a:solidFill>
              </a:rPr>
              <a:t>тыс.руб</a:t>
            </a:r>
            <a:r>
              <a:rPr lang="ru-RU" sz="1500" b="1" dirty="0" smtClean="0">
                <a:solidFill>
                  <a:srgbClr val="A8246F"/>
                </a:solidFill>
              </a:rPr>
              <a:t>.</a:t>
            </a:r>
            <a:r>
              <a:rPr lang="en-US" sz="1500" b="1" dirty="0" smtClean="0">
                <a:solidFill>
                  <a:srgbClr val="A8246F"/>
                </a:solidFill>
              </a:rPr>
              <a:t> – 10</a:t>
            </a:r>
            <a:r>
              <a:rPr lang="ru-RU" sz="1500" b="1" dirty="0" smtClean="0">
                <a:solidFill>
                  <a:srgbClr val="A8246F"/>
                </a:solidFill>
              </a:rPr>
              <a:t>8 человек</a:t>
            </a:r>
          </a:p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500" b="1" dirty="0" smtClean="0">
                <a:solidFill>
                  <a:srgbClr val="0070C0"/>
                </a:solidFill>
              </a:rPr>
              <a:t>«Учитель-наставник</a:t>
            </a:r>
            <a:r>
              <a:rPr lang="ru-RU" sz="1500" b="1" dirty="0">
                <a:solidFill>
                  <a:srgbClr val="0070C0"/>
                </a:solidFill>
              </a:rPr>
              <a:t>» </a:t>
            </a:r>
            <a:r>
              <a:rPr lang="ru-RU" sz="1500" dirty="0">
                <a:solidFill>
                  <a:srgbClr val="0070C0"/>
                </a:solidFill>
              </a:rPr>
              <a:t>- победитель </a:t>
            </a:r>
            <a:r>
              <a:rPr lang="ru-RU" sz="1500" dirty="0" smtClean="0">
                <a:solidFill>
                  <a:srgbClr val="0070C0"/>
                </a:solidFill>
              </a:rPr>
              <a:t>муниципального </a:t>
            </a:r>
            <a:r>
              <a:rPr lang="ru-RU" sz="1500" dirty="0">
                <a:solidFill>
                  <a:srgbClr val="0070C0"/>
                </a:solidFill>
              </a:rPr>
              <a:t>этапа олимпиад школьников, </a:t>
            </a:r>
            <a:r>
              <a:rPr lang="ru-RU" sz="1500" dirty="0" smtClean="0">
                <a:solidFill>
                  <a:srgbClr val="0070C0"/>
                </a:solidFill>
              </a:rPr>
              <a:t>победитель или призер конкурса </a:t>
            </a:r>
            <a:r>
              <a:rPr lang="ru-RU" sz="1500" dirty="0">
                <a:solidFill>
                  <a:srgbClr val="0070C0"/>
                </a:solidFill>
              </a:rPr>
              <a:t>муниципального </a:t>
            </a:r>
            <a:r>
              <a:rPr lang="ru-RU" sz="1500" dirty="0" smtClean="0">
                <a:solidFill>
                  <a:srgbClr val="0070C0"/>
                </a:solidFill>
              </a:rPr>
              <a:t>или республиканского этапа конкурсов профессионального мастерства </a:t>
            </a:r>
            <a:r>
              <a:rPr lang="ru-RU" sz="1500" b="1" dirty="0">
                <a:solidFill>
                  <a:srgbClr val="A8246F"/>
                </a:solidFill>
              </a:rPr>
              <a:t>–</a:t>
            </a:r>
            <a:r>
              <a:rPr lang="ru-RU" sz="1500" dirty="0" smtClean="0">
                <a:solidFill>
                  <a:srgbClr val="0070C0"/>
                </a:solidFill>
              </a:rPr>
              <a:t> </a:t>
            </a:r>
          </a:p>
          <a:p>
            <a: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b="1" dirty="0" smtClean="0">
                <a:solidFill>
                  <a:srgbClr val="A8246F"/>
                </a:solidFill>
              </a:rPr>
              <a:t>8,0 </a:t>
            </a:r>
            <a:r>
              <a:rPr lang="ru-RU" sz="1500" b="1" dirty="0">
                <a:solidFill>
                  <a:srgbClr val="A8246F"/>
                </a:solidFill>
              </a:rPr>
              <a:t>тыс.руб.</a:t>
            </a:r>
            <a:r>
              <a:rPr lang="en-US" sz="1500" b="1" dirty="0">
                <a:solidFill>
                  <a:srgbClr val="A8246F"/>
                </a:solidFill>
              </a:rPr>
              <a:t> – </a:t>
            </a:r>
            <a:r>
              <a:rPr lang="ru-RU" sz="1500" b="1" dirty="0" smtClean="0">
                <a:solidFill>
                  <a:srgbClr val="A8246F"/>
                </a:solidFill>
              </a:rPr>
              <a:t>102 человека</a:t>
            </a:r>
            <a:endParaRPr lang="ru-RU" sz="1500" b="1" dirty="0">
              <a:solidFill>
                <a:srgbClr val="A8246F"/>
              </a:solidFill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sz="1600" b="1" dirty="0">
              <a:solidFill>
                <a:srgbClr val="A8246F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9514" y="5385410"/>
            <a:ext cx="85929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892" lvl="1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rgbClr val="0070C0"/>
                </a:solidFill>
              </a:rPr>
              <a:t>Новые гранты </a:t>
            </a:r>
            <a:r>
              <a:rPr lang="ru-RU" sz="2000" b="1" i="1" dirty="0">
                <a:solidFill>
                  <a:srgbClr val="0070C0"/>
                </a:solidFill>
              </a:rPr>
              <a:t>направлены </a:t>
            </a:r>
            <a:r>
              <a:rPr lang="ru-RU" sz="2000" b="1" i="1" dirty="0">
                <a:solidFill>
                  <a:srgbClr val="A8246F"/>
                </a:solidFill>
              </a:rPr>
              <a:t>на методическую поддержку </a:t>
            </a:r>
            <a:r>
              <a:rPr lang="ru-RU" sz="2000" b="1" i="1" dirty="0" smtClean="0">
                <a:solidFill>
                  <a:srgbClr val="A8246F"/>
                </a:solidFill>
              </a:rPr>
              <a:t>молодых </a:t>
            </a:r>
            <a:r>
              <a:rPr lang="ru-RU" sz="2000" b="1" i="1" dirty="0" smtClean="0">
                <a:solidFill>
                  <a:srgbClr val="0070C0"/>
                </a:solidFill>
              </a:rPr>
              <a:t>учителей </a:t>
            </a:r>
            <a:r>
              <a:rPr lang="ru-RU" sz="2000" b="1" i="1" dirty="0">
                <a:solidFill>
                  <a:srgbClr val="0070C0"/>
                </a:solidFill>
              </a:rPr>
              <a:t>через использование </a:t>
            </a:r>
            <a:r>
              <a:rPr lang="ru-RU" sz="2000" b="1" i="1" dirty="0">
                <a:solidFill>
                  <a:srgbClr val="A8246F"/>
                </a:solidFill>
              </a:rPr>
              <a:t>лучших практик </a:t>
            </a:r>
            <a:r>
              <a:rPr lang="ru-RU" sz="2000" b="1" i="1" dirty="0">
                <a:solidFill>
                  <a:srgbClr val="0070C0"/>
                </a:solidFill>
              </a:rPr>
              <a:t>опытных педагогов</a:t>
            </a:r>
          </a:p>
        </p:txBody>
      </p:sp>
      <p:sp>
        <p:nvSpPr>
          <p:cNvPr id="13" name="Двойная стрелка влево/вправо 12"/>
          <p:cNvSpPr/>
          <p:nvPr/>
        </p:nvSpPr>
        <p:spPr>
          <a:xfrm>
            <a:off x="179512" y="1436781"/>
            <a:ext cx="8712968" cy="192021"/>
          </a:xfrm>
          <a:prstGeom prst="leftRightArrow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Двойная стрелка влево/вправо 14"/>
          <p:cNvSpPr/>
          <p:nvPr/>
        </p:nvSpPr>
        <p:spPr>
          <a:xfrm>
            <a:off x="154263" y="4965173"/>
            <a:ext cx="8712968" cy="192021"/>
          </a:xfrm>
          <a:prstGeom prst="leftRightArrow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5868145" y="1772816"/>
            <a:ext cx="3096344" cy="259228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Грант </a:t>
            </a:r>
            <a:r>
              <a:rPr lang="ru-RU" sz="15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для </a:t>
            </a:r>
            <a:r>
              <a:rPr lang="ru-RU" sz="15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учителей</a:t>
            </a:r>
          </a:p>
          <a:p>
            <a: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первой категории</a:t>
            </a:r>
          </a:p>
          <a:p>
            <a: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5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500" dirty="0" smtClean="0">
                <a:solidFill>
                  <a:srgbClr val="0070C0"/>
                </a:solidFill>
              </a:rPr>
              <a:t>Победитель </a:t>
            </a:r>
            <a:r>
              <a:rPr lang="ru-RU" sz="1500" dirty="0">
                <a:solidFill>
                  <a:srgbClr val="0070C0"/>
                </a:solidFill>
              </a:rPr>
              <a:t>или призер </a:t>
            </a:r>
            <a:r>
              <a:rPr lang="ru-RU" sz="1500" dirty="0" smtClean="0">
                <a:solidFill>
                  <a:srgbClr val="0070C0"/>
                </a:solidFill>
              </a:rPr>
              <a:t>муниципального  </a:t>
            </a:r>
            <a:r>
              <a:rPr lang="ru-RU" sz="1500" dirty="0">
                <a:solidFill>
                  <a:srgbClr val="0070C0"/>
                </a:solidFill>
              </a:rPr>
              <a:t>этапа олимпиад </a:t>
            </a:r>
            <a:r>
              <a:rPr lang="ru-RU" sz="1500" dirty="0" smtClean="0">
                <a:solidFill>
                  <a:srgbClr val="0070C0"/>
                </a:solidFill>
              </a:rPr>
              <a:t>школьников</a:t>
            </a:r>
            <a:r>
              <a:rPr lang="ru-RU" sz="1500" b="1" dirty="0" smtClean="0">
                <a:solidFill>
                  <a:srgbClr val="0070C0"/>
                </a:solidFill>
              </a:rPr>
              <a:t> </a:t>
            </a:r>
            <a:r>
              <a:rPr lang="ru-RU" sz="1500" dirty="0" smtClean="0">
                <a:solidFill>
                  <a:srgbClr val="0070C0"/>
                </a:solidFill>
              </a:rPr>
              <a:t>и/или</a:t>
            </a:r>
            <a:r>
              <a:rPr lang="ru-RU" sz="1500" b="1" dirty="0" smtClean="0">
                <a:solidFill>
                  <a:srgbClr val="0070C0"/>
                </a:solidFill>
              </a:rPr>
              <a:t> </a:t>
            </a:r>
            <a:r>
              <a:rPr lang="ru-RU" sz="1500" dirty="0">
                <a:solidFill>
                  <a:srgbClr val="0070C0"/>
                </a:solidFill>
              </a:rPr>
              <a:t>победитель или призер конкурса </a:t>
            </a:r>
            <a:r>
              <a:rPr lang="ru-RU" sz="1500" dirty="0" smtClean="0">
                <a:solidFill>
                  <a:srgbClr val="0070C0"/>
                </a:solidFill>
              </a:rPr>
              <a:t>профессионального мастерства</a:t>
            </a:r>
            <a:r>
              <a:rPr lang="ru-RU" sz="1500" b="1" dirty="0">
                <a:solidFill>
                  <a:srgbClr val="A8246F"/>
                </a:solidFill>
              </a:rPr>
              <a:t> – </a:t>
            </a:r>
            <a:r>
              <a:rPr lang="ru-RU" sz="1500" b="1" dirty="0" smtClean="0">
                <a:solidFill>
                  <a:srgbClr val="A8246F"/>
                </a:solidFill>
              </a:rPr>
              <a:t>5,0 </a:t>
            </a:r>
            <a:r>
              <a:rPr lang="ru-RU" sz="1500" b="1" dirty="0">
                <a:solidFill>
                  <a:srgbClr val="A8246F"/>
                </a:solidFill>
              </a:rPr>
              <a:t>тыс.руб</a:t>
            </a:r>
            <a:r>
              <a:rPr lang="ru-RU" sz="1500" b="1" dirty="0" smtClean="0">
                <a:solidFill>
                  <a:srgbClr val="A8246F"/>
                </a:solidFill>
              </a:rPr>
              <a:t>.</a:t>
            </a:r>
            <a:r>
              <a:rPr lang="en-US" sz="1500" b="1" dirty="0" smtClean="0">
                <a:solidFill>
                  <a:srgbClr val="A8246F"/>
                </a:solidFill>
              </a:rPr>
              <a:t> – </a:t>
            </a:r>
            <a:r>
              <a:rPr lang="ru-RU" sz="1500" b="1" dirty="0" smtClean="0">
                <a:solidFill>
                  <a:srgbClr val="A8246F"/>
                </a:solidFill>
              </a:rPr>
              <a:t>600</a:t>
            </a:r>
            <a:r>
              <a:rPr lang="en-US" sz="1500" b="1" dirty="0" smtClean="0">
                <a:solidFill>
                  <a:srgbClr val="A8246F"/>
                </a:solidFill>
              </a:rPr>
              <a:t> </a:t>
            </a:r>
            <a:r>
              <a:rPr lang="ru-RU" sz="1500" b="1" dirty="0" smtClean="0">
                <a:solidFill>
                  <a:srgbClr val="A8246F"/>
                </a:solidFill>
              </a:rPr>
              <a:t>человек</a:t>
            </a:r>
            <a:endParaRPr lang="ru-RU" sz="1500" b="1" dirty="0">
              <a:solidFill>
                <a:srgbClr val="A8246F"/>
              </a:solidFill>
            </a:endParaRPr>
          </a:p>
        </p:txBody>
      </p:sp>
      <p:pic>
        <p:nvPicPr>
          <p:cNvPr id="17" name="Picture 4" descr="http://uchiteltatarstan.ru/assets/images/ap_logo_colour_flam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94401"/>
            <a:ext cx="1440160" cy="3418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7092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0"/>
            <a:ext cx="8229600" cy="1049784"/>
          </a:xfrm>
        </p:spPr>
        <p:txBody>
          <a:bodyPr>
            <a:normAutofit/>
          </a:bodyPr>
          <a:lstStyle/>
          <a:p>
            <a:r>
              <a:rPr lang="ru-RU" altLang="ru-RU" sz="28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      Куратор образовательной организации проверяет заявление до тестирования!!!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1357298"/>
            <a:ext cx="5295900" cy="36195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ЛК ОО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99385" y="1928802"/>
            <a:ext cx="5544615" cy="432849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1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-226318" y="-159888"/>
            <a:ext cx="1805118" cy="6858000"/>
            <a:chOff x="-25583" y="0"/>
            <a:chExt cx="1805118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142852"/>
            <a:ext cx="7758054" cy="1143000"/>
          </a:xfrm>
        </p:spPr>
        <p:txBody>
          <a:bodyPr>
            <a:normAutofit fontScale="90000"/>
          </a:bodyPr>
          <a:lstStyle/>
          <a:p>
            <a:r>
              <a:rPr lang="ru-RU" alt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Куратор муниципального района</a:t>
            </a:r>
            <a:br>
              <a:rPr lang="ru-RU" alt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r>
              <a:rPr lang="ru-RU" alt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(на «авось» нельзя направлять заявления!!!)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1" y="1028734"/>
            <a:ext cx="5155179" cy="448075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ЛК МР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71868" y="1643050"/>
            <a:ext cx="5400600" cy="4632613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51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357166"/>
            <a:ext cx="7358082" cy="1143000"/>
          </a:xfrm>
        </p:spPr>
        <p:txBody>
          <a:bodyPr>
            <a:normAutofit fontScale="90000"/>
          </a:bodyPr>
          <a:lstStyle/>
          <a:p>
            <a:r>
              <a:rPr lang="ru-RU" alt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Этапы прохождения заявления аттестуемого</a:t>
            </a:r>
            <a:br>
              <a:rPr lang="ru-RU" alt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endParaRPr lang="ru-RU" altLang="ru-RU" sz="3200" b="1" dirty="0" smtClean="0">
              <a:solidFill>
                <a:srgbClr val="09025E"/>
              </a:solidFill>
              <a:latin typeface="+mn-lt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999597484"/>
              </p:ext>
            </p:extLst>
          </p:nvPr>
        </p:nvGraphicFramePr>
        <p:xfrm>
          <a:off x="1142976" y="1500174"/>
          <a:ext cx="7786742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Группа 3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6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Стрелка вверх 9"/>
          <p:cNvSpPr/>
          <p:nvPr/>
        </p:nvSpPr>
        <p:spPr>
          <a:xfrm>
            <a:off x="2428860" y="3429000"/>
            <a:ext cx="357190" cy="642942"/>
          </a:xfrm>
          <a:prstGeom prst="upArrow">
            <a:avLst>
              <a:gd name="adj1" fmla="val 50000"/>
              <a:gd name="adj2" fmla="val 81841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4" name="Стрелка вверх 13"/>
          <p:cNvSpPr/>
          <p:nvPr/>
        </p:nvSpPr>
        <p:spPr>
          <a:xfrm>
            <a:off x="2428860" y="5072074"/>
            <a:ext cx="357190" cy="642942"/>
          </a:xfrm>
          <a:prstGeom prst="upArrow">
            <a:avLst>
              <a:gd name="adj1" fmla="val 50000"/>
              <a:gd name="adj2" fmla="val 81841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2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33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356350"/>
            <a:ext cx="8892479" cy="52903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55922" y="219413"/>
            <a:ext cx="68931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Экспертиза </a:t>
            </a:r>
            <a:r>
              <a:rPr lang="ru-RU" altLang="ru-RU" sz="28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профессиональной деятельности аттестуемых </a:t>
            </a:r>
            <a:endParaRPr lang="ru-RU" sz="2800" b="1" dirty="0">
              <a:solidFill>
                <a:srgbClr val="09025E"/>
              </a:solidFill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779252780"/>
              </p:ext>
            </p:extLst>
          </p:nvPr>
        </p:nvGraphicFramePr>
        <p:xfrm>
          <a:off x="1560004" y="2603450"/>
          <a:ext cx="6096000" cy="3633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845875" y="1385012"/>
            <a:ext cx="7470541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500" b="1" u="sng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С  2015 года</a:t>
            </a:r>
            <a:r>
              <a:rPr lang="ru-RU" altLang="ru-RU" sz="25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</a:t>
            </a:r>
          </a:p>
          <a:p>
            <a:pPr algn="ctr"/>
            <a:r>
              <a:rPr lang="ru-RU" altLang="ru-RU" sz="25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                                экспертиза - в новом режиме -</a:t>
            </a:r>
          </a:p>
          <a:p>
            <a:pPr algn="ctr"/>
            <a:r>
              <a:rPr lang="ru-RU" sz="25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в электронной системе</a:t>
            </a:r>
            <a:endParaRPr lang="ru-RU" sz="2500" b="1" dirty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89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764704"/>
            <a:ext cx="6892798" cy="504056"/>
          </a:xfrm>
        </p:spPr>
        <p:txBody>
          <a:bodyPr>
            <a:normAutofit fontScale="90000"/>
          </a:bodyPr>
          <a:lstStyle/>
          <a:p>
            <a:r>
              <a:rPr lang="ru-RU" altLang="ru-RU" sz="18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                             </a:t>
            </a:r>
            <a:br>
              <a:rPr lang="ru-RU" altLang="ru-RU" sz="18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r>
              <a:rPr lang="ru-RU" altLang="ru-RU" sz="18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                                   </a:t>
            </a:r>
            <a:br>
              <a:rPr lang="ru-RU" altLang="ru-RU" sz="18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r>
              <a:rPr lang="ru-RU" altLang="ru-RU" sz="1800" b="1" dirty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18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                          </a:t>
            </a:r>
            <a:r>
              <a:rPr lang="ru-RU" altLang="ru-RU" sz="20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Провести обучение </a:t>
            </a:r>
            <a:r>
              <a:rPr lang="ru-RU" altLang="ru-RU" sz="2000" b="1" dirty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с </a:t>
            </a:r>
            <a:r>
              <a:rPr lang="ru-RU" altLang="ru-RU" sz="20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экспертами, для  качественного проведения экспертной оценки профессиональной </a:t>
            </a:r>
            <a:r>
              <a:rPr lang="ru-RU" altLang="ru-RU" sz="2000" b="1" dirty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деятельности, с учетом соблюдения </a:t>
            </a:r>
            <a:r>
              <a:rPr lang="ru-RU" altLang="ru-RU" sz="20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 антикоррупционных требований </a:t>
            </a:r>
            <a:r>
              <a:rPr lang="ru-RU" altLang="ru-RU" sz="18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/>
            </a:r>
            <a:br>
              <a:rPr lang="ru-RU" alt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endParaRPr lang="ru-RU" altLang="ru-RU" sz="3200" b="1" dirty="0">
              <a:solidFill>
                <a:srgbClr val="09025E"/>
              </a:solidFill>
              <a:latin typeface="+mn-lt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78065" y="2492896"/>
            <a:ext cx="5188531" cy="251088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28860" y="4500570"/>
            <a:ext cx="6524625" cy="16383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21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>
            <a:normAutofit/>
          </a:bodyPr>
          <a:lstStyle/>
          <a:p>
            <a:r>
              <a:rPr lang="ru-RU" altLang="ru-RU" sz="2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Министерство образования и науки </a:t>
            </a:r>
            <a:br>
              <a:rPr lang="ru-RU" altLang="ru-RU" sz="2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Республики Татарстан</a:t>
            </a:r>
            <a:endParaRPr lang="ru-RU" altLang="ru-RU" sz="2600" b="1" dirty="0">
              <a:solidFill>
                <a:srgbClr val="09025E"/>
              </a:solidFill>
              <a:latin typeface="+mn-lt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57422" y="1000108"/>
            <a:ext cx="70009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endParaRPr lang="ru-RU" sz="2000" b="1" dirty="0" smtClean="0">
              <a:solidFill>
                <a:srgbClr val="0070C0"/>
              </a:solidFill>
            </a:endParaRPr>
          </a:p>
        </p:txBody>
      </p:sp>
      <p:pic>
        <p:nvPicPr>
          <p:cNvPr id="6" name="Рисунок 5" descr="ЛК МОиН РТ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38721" y="1857365"/>
            <a:ext cx="6305180" cy="5000660"/>
          </a:xfrm>
          <a:prstGeom prst="rect">
            <a:avLst/>
          </a:prstGeom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357290" y="1071546"/>
            <a:ext cx="74295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70C0"/>
                </a:solidFill>
              </a:rPr>
              <a:t>сопровождает и осуществляет мониторинг </a:t>
            </a:r>
          </a:p>
          <a:p>
            <a:pPr algn="ctr"/>
            <a:r>
              <a:rPr lang="ru-RU" sz="2200" b="1" dirty="0" smtClean="0">
                <a:solidFill>
                  <a:srgbClr val="0070C0"/>
                </a:solidFill>
              </a:rPr>
              <a:t>на </a:t>
            </a:r>
            <a:r>
              <a:rPr lang="en-US" sz="2200" b="1" dirty="0" smtClean="0">
                <a:solidFill>
                  <a:srgbClr val="0070C0"/>
                </a:solidFill>
              </a:rPr>
              <a:t>I</a:t>
            </a:r>
            <a:r>
              <a:rPr lang="ru-RU" sz="2200" b="1" dirty="0" smtClean="0">
                <a:solidFill>
                  <a:srgbClr val="0070C0"/>
                </a:solidFill>
              </a:rPr>
              <a:t> и </a:t>
            </a:r>
            <a:r>
              <a:rPr lang="en-US" sz="2200" b="1" dirty="0" smtClean="0">
                <a:solidFill>
                  <a:srgbClr val="0070C0"/>
                </a:solidFill>
              </a:rPr>
              <a:t>II</a:t>
            </a:r>
            <a:r>
              <a:rPr lang="ru-RU" sz="2200" b="1" dirty="0" smtClean="0">
                <a:solidFill>
                  <a:srgbClr val="0070C0"/>
                </a:solidFill>
              </a:rPr>
              <a:t> этапах аттестации</a:t>
            </a:r>
            <a:endParaRPr lang="ru-RU" sz="2200" b="1" dirty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29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36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13" y="81699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38112"/>
            <a:ext cx="832157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1 задача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по аттестации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2016/2017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учебный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20733" y="1942439"/>
            <a:ext cx="7411707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2400" b="1" u="sng" dirty="0">
                <a:solidFill>
                  <a:srgbClr val="FF0000"/>
                </a:solidFill>
                <a:latin typeface="+mj-lt"/>
              </a:rPr>
              <a:t>Для МО, ОО: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2400" b="1" u="sng" dirty="0">
                <a:solidFill>
                  <a:srgbClr val="FF0000"/>
                </a:solidFill>
                <a:latin typeface="+mj-lt"/>
              </a:rPr>
              <a:t>проведение аттестации на СЗД</a:t>
            </a:r>
            <a:r>
              <a:rPr lang="ru-RU" altLang="ru-RU" sz="2400" b="1" u="sng" dirty="0">
                <a:solidFill>
                  <a:srgbClr val="002060"/>
                </a:solidFill>
                <a:latin typeface="+mj-lt"/>
              </a:rPr>
              <a:t>;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2400" dirty="0">
                <a:solidFill>
                  <a:srgbClr val="002060"/>
                </a:solidFill>
                <a:latin typeface="+mj-lt"/>
              </a:rPr>
              <a:t> в педагогических коллективах провести разъяснительную работу  о необходимости размещения  </a:t>
            </a:r>
            <a:r>
              <a:rPr lang="ru-RU" altLang="ru-RU" sz="2400" b="1" dirty="0">
                <a:solidFill>
                  <a:srgbClr val="FF0000"/>
                </a:solidFill>
                <a:latin typeface="+mj-lt"/>
              </a:rPr>
              <a:t>на личных сайтах</a:t>
            </a:r>
            <a:r>
              <a:rPr lang="ru-RU" altLang="ru-RU" sz="2400" dirty="0">
                <a:solidFill>
                  <a:srgbClr val="FF0000"/>
                </a:solidFill>
                <a:latin typeface="+mj-lt"/>
              </a:rPr>
              <a:t> :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buFontTx/>
              <a:buChar char="-"/>
              <a:defRPr/>
            </a:pPr>
            <a:r>
              <a:rPr lang="ru-RU" altLang="ru-RU" sz="2400" b="1" dirty="0">
                <a:solidFill>
                  <a:srgbClr val="FF0000"/>
                </a:solidFill>
                <a:latin typeface="+mj-lt"/>
              </a:rPr>
              <a:t>         - видеоуроков</a:t>
            </a:r>
            <a:r>
              <a:rPr lang="ru-RU" altLang="ru-RU" sz="2400" dirty="0">
                <a:solidFill>
                  <a:srgbClr val="002060"/>
                </a:solidFill>
                <a:latin typeface="+mj-lt"/>
              </a:rPr>
              <a:t> аттестуемых педагогов для дальнейшей качественной работы экспертов, определения ими личностных компетенций аттестуемых,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buFontTx/>
              <a:buChar char="-"/>
              <a:defRPr/>
            </a:pPr>
            <a:r>
              <a:rPr lang="ru-RU" altLang="ru-RU" sz="2400" dirty="0">
                <a:solidFill>
                  <a:srgbClr val="002060"/>
                </a:solidFill>
                <a:latin typeface="+mj-lt"/>
              </a:rPr>
              <a:t> - </a:t>
            </a:r>
            <a:r>
              <a:rPr lang="ru-RU" altLang="ru-RU" sz="2400" b="1" dirty="0">
                <a:solidFill>
                  <a:srgbClr val="FF0000"/>
                </a:solidFill>
                <a:latin typeface="+mj-lt"/>
              </a:rPr>
              <a:t>индивидуальных планов </a:t>
            </a:r>
            <a:r>
              <a:rPr lang="ru-RU" altLang="ru-RU" sz="2400" dirty="0">
                <a:solidFill>
                  <a:srgbClr val="002060"/>
                </a:solidFill>
                <a:latin typeface="+mj-lt"/>
              </a:rPr>
              <a:t>повышения профессионального уровня на межаттестационный </a:t>
            </a:r>
            <a:r>
              <a:rPr lang="ru-RU" altLang="ru-RU" sz="2400" dirty="0" smtClean="0">
                <a:solidFill>
                  <a:srgbClr val="002060"/>
                </a:solidFill>
                <a:latin typeface="+mj-lt"/>
              </a:rPr>
              <a:t>период</a:t>
            </a:r>
            <a:endParaRPr lang="ru-RU" altLang="ru-RU" sz="24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6011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37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13" y="81699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38112"/>
            <a:ext cx="832157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2 задача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по аттестации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2016/2017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учебный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50134" y="2385638"/>
            <a:ext cx="7010298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2800" b="1" u="sng" dirty="0">
                <a:solidFill>
                  <a:srgbClr val="FF0000"/>
                </a:solidFill>
              </a:rPr>
              <a:t>Для МО, ОО: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buFontTx/>
              <a:buChar char="-"/>
              <a:defRPr/>
            </a:pPr>
            <a:r>
              <a:rPr lang="ru-RU" altLang="ru-RU" sz="2800" dirty="0"/>
              <a:t>организовать предварительное изучение </a:t>
            </a:r>
            <a:r>
              <a:rPr lang="ru-RU" altLang="ru-RU" sz="2800" dirty="0">
                <a:solidFill>
                  <a:srgbClr val="FF0000"/>
                </a:solidFill>
              </a:rPr>
              <a:t>до 1 октября </a:t>
            </a:r>
            <a:r>
              <a:rPr lang="ru-RU" altLang="ru-RU" sz="2800" dirty="0" smtClean="0">
                <a:solidFill>
                  <a:srgbClr val="FF0000"/>
                </a:solidFill>
              </a:rPr>
              <a:t>2016 </a:t>
            </a:r>
            <a:r>
              <a:rPr lang="ru-RU" altLang="ru-RU" sz="2800" dirty="0">
                <a:solidFill>
                  <a:srgbClr val="FF0000"/>
                </a:solidFill>
              </a:rPr>
              <a:t>года  </a:t>
            </a:r>
            <a:r>
              <a:rPr lang="ru-RU" altLang="ru-RU" sz="2800" dirty="0"/>
              <a:t>со всеми кураторами педагогической аттестации Руководства по работе  с формами документов по аттестации в информационной системе «Электронное образование в Республике Татарстан»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buFontTx/>
              <a:buChar char="-"/>
              <a:defRPr/>
            </a:pPr>
            <a:r>
              <a:rPr lang="ru-RU" altLang="ru-RU" sz="2800" dirty="0"/>
              <a:t> </a:t>
            </a:r>
            <a:r>
              <a:rPr lang="ru-RU" altLang="ru-RU" sz="2800" dirty="0">
                <a:solidFill>
                  <a:srgbClr val="FF0000"/>
                </a:solidFill>
              </a:rPr>
              <a:t>(интерфейс кураторов)</a:t>
            </a:r>
          </a:p>
        </p:txBody>
      </p:sp>
    </p:spTree>
    <p:extLst>
      <p:ext uri="{BB962C8B-B14F-4D97-AF65-F5344CB8AC3E}">
        <p14:creationId xmlns:p14="http://schemas.microsoft.com/office/powerpoint/2010/main" val="42223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38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13" y="81699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38112"/>
            <a:ext cx="832157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3 задача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по аттестации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2016/2017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учебный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50134" y="2274838"/>
            <a:ext cx="6938290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Clr>
                <a:srgbClr val="E6B91E"/>
              </a:buClr>
            </a:pPr>
            <a:r>
              <a:rPr lang="ru-RU" altLang="ru-RU" sz="2400" b="1" u="sng" dirty="0">
                <a:solidFill>
                  <a:srgbClr val="FF0000"/>
                </a:solidFill>
              </a:rPr>
              <a:t>Для МО, ОО: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</a:pPr>
            <a:r>
              <a:rPr lang="ru-RU" altLang="ru-RU" sz="2400" b="1" dirty="0"/>
              <a:t>-</a:t>
            </a:r>
            <a:r>
              <a:rPr lang="ru-RU" altLang="ru-RU" sz="2400" dirty="0"/>
              <a:t> разъяснить об утрате силы приказа Министерства образования и науки Российской Федерации </a:t>
            </a:r>
            <a:r>
              <a:rPr lang="ru-RU" altLang="ru-RU" sz="2400" dirty="0">
                <a:solidFill>
                  <a:srgbClr val="FF0000"/>
                </a:solidFill>
              </a:rPr>
              <a:t>от 23 июня 2009 г</a:t>
            </a:r>
            <a:r>
              <a:rPr lang="ru-RU" altLang="ru-RU" sz="2400" dirty="0"/>
              <a:t>. № 218 "Об утверждении Порядка создания и развития инновационной инфраструктуры в сфере образования" (зарегистрирован Министерством юстиции Российской Федерации 7 августа 2009 г., регистрационный № 14499)</a:t>
            </a:r>
          </a:p>
        </p:txBody>
      </p:sp>
    </p:spTree>
    <p:extLst>
      <p:ext uri="{BB962C8B-B14F-4D97-AF65-F5344CB8AC3E}">
        <p14:creationId xmlns:p14="http://schemas.microsoft.com/office/powerpoint/2010/main" val="328525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39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13" y="81699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38112"/>
            <a:ext cx="832157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4 задача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по аттестации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2016/2017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учебный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1253" y="2274838"/>
            <a:ext cx="766118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Clr>
                <a:srgbClr val="E6B91E"/>
              </a:buClr>
            </a:pPr>
            <a:r>
              <a:rPr lang="ru-RU" altLang="ru-RU" sz="3200" b="1" u="sng" dirty="0">
                <a:solidFill>
                  <a:srgbClr val="FF5050"/>
                </a:solidFill>
              </a:rPr>
              <a:t>Для МО, ОО:</a:t>
            </a:r>
          </a:p>
          <a:p>
            <a:pPr marL="457200" indent="-457200" algn="ctr">
              <a:lnSpc>
                <a:spcPct val="80000"/>
              </a:lnSpc>
              <a:buClr>
                <a:srgbClr val="E6B91E"/>
              </a:buClr>
              <a:buFontTx/>
              <a:buChar char="-"/>
            </a:pPr>
            <a:r>
              <a:rPr lang="ru-RU" altLang="ru-RU" sz="3200" b="1" u="sng" dirty="0" smtClean="0">
                <a:solidFill>
                  <a:srgbClr val="002060"/>
                </a:solidFill>
              </a:rPr>
              <a:t>Разъяснить </a:t>
            </a:r>
            <a:r>
              <a:rPr lang="ru-RU" altLang="ru-RU" sz="3200" b="1" u="sng" dirty="0">
                <a:solidFill>
                  <a:srgbClr val="002060"/>
                </a:solidFill>
              </a:rPr>
              <a:t>на </a:t>
            </a:r>
            <a:r>
              <a:rPr lang="ru-RU" altLang="ru-RU" sz="3200" b="1" u="sng" dirty="0" smtClean="0">
                <a:solidFill>
                  <a:srgbClr val="002060"/>
                </a:solidFill>
              </a:rPr>
              <a:t>основании</a:t>
            </a:r>
          </a:p>
          <a:p>
            <a:pPr marL="457200" indent="-457200" algn="ctr">
              <a:lnSpc>
                <a:spcPct val="80000"/>
              </a:lnSpc>
              <a:buClr>
                <a:srgbClr val="E6B91E"/>
              </a:buClr>
              <a:buFontTx/>
              <a:buChar char="-"/>
            </a:pPr>
            <a:r>
              <a:rPr lang="ru-RU" altLang="ru-RU" sz="3200" b="1" u="sng" dirty="0" smtClean="0">
                <a:solidFill>
                  <a:srgbClr val="002060"/>
                </a:solidFill>
              </a:rPr>
              <a:t> </a:t>
            </a:r>
            <a:r>
              <a:rPr lang="ru-RU" altLang="ru-RU" sz="3200" b="1" u="sng" dirty="0">
                <a:solidFill>
                  <a:srgbClr val="002060"/>
                </a:solidFill>
              </a:rPr>
              <a:t>20 ст. 273-ФЗ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</a:pPr>
            <a:r>
              <a:rPr lang="ru-RU" altLang="ru-RU" sz="3200" b="1" u="sng" dirty="0">
                <a:solidFill>
                  <a:srgbClr val="002060"/>
                </a:solidFill>
              </a:rPr>
              <a:t> о принятии нового приказа Министерства образования и науки Российской Федерации от 23 июля 2013 года № 611 «Об утверждении порядка формирования и функционирования инновационной инфраструктуры в системе образования</a:t>
            </a:r>
            <a:r>
              <a:rPr lang="ru-RU" altLang="ru-RU" sz="3200" b="1" u="sng" dirty="0" smtClean="0">
                <a:solidFill>
                  <a:srgbClr val="002060"/>
                </a:solidFill>
              </a:rPr>
              <a:t>»</a:t>
            </a:r>
            <a:endParaRPr lang="ru-RU" altLang="ru-RU" sz="32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99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4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13" y="81699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38112"/>
            <a:ext cx="832157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Нормативный документ  МО и Н РТ,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определяющий задачи по аттестации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2016/2017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учебный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2551837"/>
            <a:ext cx="69127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3"/>
              </a:buClr>
              <a:defRPr/>
            </a:pPr>
            <a:r>
              <a:rPr lang="ru-RU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МО и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НРТ</a:t>
            </a:r>
          </a:p>
          <a:p>
            <a:pPr algn="ctr">
              <a:buClr>
                <a:schemeClr val="accent3"/>
              </a:buClr>
              <a:defRPr/>
            </a:pPr>
            <a:r>
              <a:rPr lang="ru-RU" sz="2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мая 2016 </a:t>
            </a:r>
            <a:r>
              <a:rPr lang="ru-RU" sz="2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№ под- </a:t>
            </a:r>
            <a:r>
              <a:rPr lang="ru-RU" sz="2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1050/16 </a:t>
            </a:r>
            <a:endParaRPr lang="ru-RU" sz="28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algn="ctr">
              <a:buClr>
                <a:schemeClr val="accent3"/>
              </a:buClr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итогах аттестации педагогических работников образования РТ в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2015/2016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году и задачах по аттестации на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2016/2017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год»</a:t>
            </a:r>
            <a:endParaRPr lang="ru-RU" sz="2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08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40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13" y="81699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38112"/>
            <a:ext cx="832157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5 задача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по аттестации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2016/2017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учебный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17129" y="2274838"/>
            <a:ext cx="736967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Clr>
                <a:srgbClr val="E6B91E"/>
              </a:buClr>
            </a:pPr>
            <a:r>
              <a:rPr lang="ru-RU" altLang="ru-RU" sz="3200" b="1" u="sng" dirty="0">
                <a:solidFill>
                  <a:srgbClr val="FF5050"/>
                </a:solidFill>
              </a:rPr>
              <a:t>Исходя из вышеизложенных задач: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</a:pPr>
            <a:r>
              <a:rPr lang="ru-RU" altLang="ru-RU" sz="3200" b="1" u="sng" dirty="0">
                <a:solidFill>
                  <a:srgbClr val="002060"/>
                </a:solidFill>
              </a:rPr>
              <a:t>- </a:t>
            </a:r>
            <a:r>
              <a:rPr lang="ru-RU" altLang="ru-RU" sz="3200" b="1" dirty="0">
                <a:solidFill>
                  <a:srgbClr val="002060"/>
                </a:solidFill>
              </a:rPr>
              <a:t>кураторам по аттестации, экспертам при проверки заявлений на </a:t>
            </a:r>
            <a:r>
              <a:rPr lang="ru-RU" altLang="ru-RU" sz="3200" b="1" dirty="0">
                <a:solidFill>
                  <a:srgbClr val="FF5050"/>
                </a:solidFill>
              </a:rPr>
              <a:t>высшую</a:t>
            </a:r>
            <a:r>
              <a:rPr lang="ru-RU" altLang="ru-RU" sz="3200" b="1" dirty="0">
                <a:solidFill>
                  <a:srgbClr val="002060"/>
                </a:solidFill>
              </a:rPr>
              <a:t> квалификационную категорию обратить внимание на вовлечение педагогов в  работу </a:t>
            </a:r>
            <a:r>
              <a:rPr lang="ru-RU" altLang="ru-RU" sz="3200" b="1" dirty="0">
                <a:solidFill>
                  <a:srgbClr val="FF5050"/>
                </a:solidFill>
              </a:rPr>
              <a:t>региональных инновационных площадок</a:t>
            </a:r>
            <a:r>
              <a:rPr lang="ru-RU" altLang="ru-RU" sz="3200" b="1" dirty="0">
                <a:solidFill>
                  <a:srgbClr val="002060"/>
                </a:solidFill>
              </a:rPr>
              <a:t>, заявленных в Экспертный Совет по инновационной работе в системе образования, созданный при Министерстве </a:t>
            </a:r>
          </a:p>
        </p:txBody>
      </p:sp>
    </p:spTree>
    <p:extLst>
      <p:ext uri="{BB962C8B-B14F-4D97-AF65-F5344CB8AC3E}">
        <p14:creationId xmlns:p14="http://schemas.microsoft.com/office/powerpoint/2010/main" val="44240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41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38112"/>
            <a:ext cx="832157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altLang="ru-RU" sz="2600" b="1" dirty="0" smtClean="0">
              <a:solidFill>
                <a:srgbClr val="09025E"/>
              </a:solidFill>
              <a:ea typeface="Tahoma" pitchFamily="34" charset="0"/>
              <a:cs typeface="Tahoma" pitchFamily="34" charset="0"/>
            </a:endParaRPr>
          </a:p>
          <a:p>
            <a:pPr algn="ctr"/>
            <a:endParaRPr lang="ru-RU" altLang="ru-RU" sz="2600" b="1" dirty="0">
              <a:solidFill>
                <a:srgbClr val="09025E"/>
              </a:solidFill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Перечень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региональных инновационных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площадок</a:t>
            </a:r>
            <a:endParaRPr lang="ru-RU" altLang="ru-RU" sz="2600" b="1" dirty="0">
              <a:solidFill>
                <a:srgbClr val="09025E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 (Приволжский) федеральный университет (2 института);</a:t>
            </a:r>
          </a:p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развития образования РТ;</a:t>
            </a:r>
          </a:p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Набережночелнинский </a:t>
            </a: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социально-педагогических технологий и ресурсов</a:t>
            </a:r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   </a:t>
            </a:r>
          </a:p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центр внешкольной работы;</a:t>
            </a:r>
          </a:p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Казанский, Арский, Мензелинский, Набережночелнинский педагогические колледжи</a:t>
            </a:r>
          </a:p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колледж сервиса</a:t>
            </a: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71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42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9" y="138112"/>
            <a:ext cx="789295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altLang="ru-RU" sz="2600" b="1" dirty="0" smtClean="0">
              <a:solidFill>
                <a:srgbClr val="09025E"/>
              </a:solidFill>
              <a:ea typeface="Tahoma" pitchFamily="34" charset="0"/>
              <a:cs typeface="Tahoma" pitchFamily="34" charset="0"/>
            </a:endParaRPr>
          </a:p>
          <a:p>
            <a:pPr algn="ctr"/>
            <a:endParaRPr lang="ru-RU" altLang="ru-RU" sz="2600" b="1" dirty="0">
              <a:solidFill>
                <a:srgbClr val="09025E"/>
              </a:solidFill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Подтверждающий перечень документов от РИП</a:t>
            </a:r>
            <a:endParaRPr lang="ru-RU" altLang="ru-RU" sz="2600" b="1" dirty="0">
              <a:solidFill>
                <a:srgbClr val="09025E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002060"/>
              </a:buClr>
            </a:pPr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Рецензия</a:t>
            </a: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отзыв организации на инновационную разработку, титульный лист публикации, или  документ, удостоверяющий участие аттестуемого работника в республиканском или федеральном методическом конкурсе, проведенном в зарегистрированном РИП в течение  2015-2016 </a:t>
            </a:r>
            <a:r>
              <a:rPr lang="ru-RU" sz="28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у.г</a:t>
            </a:r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..)</a:t>
            </a:r>
          </a:p>
          <a:p>
            <a:pPr algn="just">
              <a:buClr>
                <a:srgbClr val="002060"/>
              </a:buClr>
            </a:pPr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(не более одного подтверждающего </a:t>
            </a:r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</a:t>
            </a:r>
          </a:p>
          <a:p>
            <a:pPr algn="just">
              <a:buClr>
                <a:srgbClr val="002060"/>
              </a:buClr>
            </a:pP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 л</a:t>
            </a:r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97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43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38112"/>
            <a:ext cx="832157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altLang="ru-RU" sz="2600" b="1" dirty="0" smtClean="0">
              <a:solidFill>
                <a:srgbClr val="09025E"/>
              </a:solidFill>
              <a:ea typeface="Tahoma" pitchFamily="34" charset="0"/>
              <a:cs typeface="Tahoma" pitchFamily="34" charset="0"/>
            </a:endParaRPr>
          </a:p>
          <a:p>
            <a:pPr algn="ctr"/>
            <a:endParaRPr lang="ru-RU" altLang="ru-RU" sz="2600" b="1" dirty="0">
              <a:solidFill>
                <a:srgbClr val="09025E"/>
              </a:solidFill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Мероприятия для МО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:</a:t>
            </a:r>
            <a:endParaRPr lang="ru-RU" altLang="ru-RU" sz="2600" b="1" dirty="0">
              <a:solidFill>
                <a:srgbClr val="09025E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r>
              <a:rPr lang="ru-RU" sz="3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с РИП работу по подготовке отчетности на конец сентября. Будет проведено заседание Экспертного Совета.</a:t>
            </a:r>
          </a:p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r>
              <a:rPr lang="ru-RU" sz="3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отчетности будет принято решение о прекращении или продлении работы </a:t>
            </a:r>
            <a:r>
              <a:rPr lang="ru-RU" sz="32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РИПов</a:t>
            </a:r>
            <a:r>
              <a:rPr lang="ru-RU" sz="3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73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44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13" y="81699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79535" y="138112"/>
            <a:ext cx="62488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altLang="ru-RU" sz="3200" b="1" dirty="0" smtClean="0">
              <a:solidFill>
                <a:srgbClr val="FF0000"/>
              </a:solidFill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altLang="ru-RU" sz="32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Для сведения:</a:t>
            </a:r>
          </a:p>
          <a:p>
            <a:pPr algn="ctr"/>
            <a:endParaRPr lang="ru-RU" altLang="ru-RU" sz="3200" b="1" dirty="0">
              <a:solidFill>
                <a:srgbClr val="FF000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982787"/>
            <a:ext cx="804358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600" dirty="0">
                <a:solidFill>
                  <a:srgbClr val="003366"/>
                </a:solidFill>
              </a:rPr>
              <a:t>     Порядок проведения</a:t>
            </a:r>
          </a:p>
          <a:p>
            <a:r>
              <a:rPr lang="ru-RU" altLang="ru-RU" sz="3600" dirty="0">
                <a:solidFill>
                  <a:srgbClr val="FF0000"/>
                </a:solidFill>
              </a:rPr>
              <a:t>экспериментальной</a:t>
            </a:r>
            <a:r>
              <a:rPr lang="ru-RU" altLang="ru-RU" sz="3600" dirty="0">
                <a:solidFill>
                  <a:srgbClr val="003366"/>
                </a:solidFill>
              </a:rPr>
              <a:t> деятельности</a:t>
            </a:r>
          </a:p>
          <a:p>
            <a:r>
              <a:rPr lang="ru-RU" altLang="ru-RU" sz="3600" dirty="0">
                <a:solidFill>
                  <a:srgbClr val="003366"/>
                </a:solidFill>
              </a:rPr>
              <a:t>не разработан и не утвержден</a:t>
            </a:r>
          </a:p>
          <a:p>
            <a:r>
              <a:rPr lang="ru-RU" altLang="ru-RU" sz="3600" dirty="0">
                <a:solidFill>
                  <a:srgbClr val="003366"/>
                </a:solidFill>
              </a:rPr>
              <a:t>Правительством России на основе</a:t>
            </a:r>
          </a:p>
          <a:p>
            <a:r>
              <a:rPr lang="ru-RU" altLang="ru-RU" sz="3600" dirty="0">
                <a:solidFill>
                  <a:srgbClr val="003366"/>
                </a:solidFill>
              </a:rPr>
              <a:t> 20 статьи нового Закона.</a:t>
            </a:r>
          </a:p>
          <a:p>
            <a:r>
              <a:rPr lang="ru-RU" altLang="ru-RU" sz="3600" dirty="0" smtClean="0">
                <a:solidFill>
                  <a:srgbClr val="FF0000"/>
                </a:solidFill>
              </a:rPr>
              <a:t>Подтверждают </a:t>
            </a:r>
            <a:r>
              <a:rPr lang="ru-RU" altLang="ru-RU" sz="3600" dirty="0">
                <a:solidFill>
                  <a:srgbClr val="FF0000"/>
                </a:solidFill>
              </a:rPr>
              <a:t>по старому</a:t>
            </a:r>
            <a:r>
              <a:rPr lang="ru-RU" altLang="ru-RU" sz="3600" dirty="0">
                <a:solidFill>
                  <a:srgbClr val="003366"/>
                </a:solidFill>
              </a:rPr>
              <a:t>, как </a:t>
            </a:r>
            <a:r>
              <a:rPr lang="ru-RU" altLang="ru-RU" sz="3600" dirty="0">
                <a:solidFill>
                  <a:srgbClr val="FF0000"/>
                </a:solidFill>
              </a:rPr>
              <a:t>в 2014 </a:t>
            </a:r>
            <a:r>
              <a:rPr lang="ru-RU" altLang="ru-RU" sz="3600" dirty="0" smtClean="0">
                <a:solidFill>
                  <a:srgbClr val="003366"/>
                </a:solidFill>
              </a:rPr>
              <a:t>году. </a:t>
            </a:r>
            <a:r>
              <a:rPr lang="ru-RU" altLang="ru-RU" sz="3200" i="1" dirty="0" smtClean="0">
                <a:solidFill>
                  <a:srgbClr val="206A33"/>
                </a:solidFill>
              </a:rPr>
              <a:t>Пусть знают, какой документ прикрепляют. </a:t>
            </a:r>
            <a:endParaRPr lang="ru-RU" altLang="ru-RU" sz="3200" i="1" dirty="0">
              <a:solidFill>
                <a:srgbClr val="206A33"/>
              </a:solidFill>
            </a:endParaRPr>
          </a:p>
          <a:p>
            <a:endParaRPr lang="ru-RU" altLang="ru-RU" sz="3600" dirty="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81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45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13" y="81699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38112"/>
            <a:ext cx="83215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altLang="ru-RU" sz="3200" b="1" dirty="0" smtClean="0">
              <a:solidFill>
                <a:srgbClr val="FF0000"/>
              </a:solidFill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altLang="ru-RU" sz="32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Мероприятия по выполнению задач</a:t>
            </a:r>
          </a:p>
          <a:p>
            <a:pPr algn="ctr"/>
            <a:r>
              <a:rPr lang="ru-RU" altLang="ru-RU" sz="32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на 2016/2017 </a:t>
            </a:r>
            <a:r>
              <a:rPr lang="ru-RU" altLang="ru-RU" sz="3200" b="1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учебный </a:t>
            </a:r>
            <a:r>
              <a:rPr lang="ru-RU" altLang="ru-RU" sz="32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1253" y="2274838"/>
            <a:ext cx="7949219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buClr>
                <a:srgbClr val="E6B91E"/>
              </a:buClr>
            </a:pPr>
            <a:r>
              <a:rPr lang="ru-RU" altLang="ru-RU" sz="3200" b="1" dirty="0" smtClean="0">
                <a:solidFill>
                  <a:srgbClr val="002060"/>
                </a:solidFill>
              </a:rPr>
              <a:t>Секретарям экспертных комиссий необходимо провести разъяснительную работу с руководителями образовательных организаций по выполнению задач</a:t>
            </a:r>
            <a:endParaRPr lang="ru-RU" alt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77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46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6356371"/>
              </p:ext>
            </p:extLst>
          </p:nvPr>
        </p:nvGraphicFramePr>
        <p:xfrm>
          <a:off x="571472" y="-89138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 Работать над повышением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образовательного ценза </a:t>
                      </a: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педагогов района, особенно у учителей –предметников. Контролировать проведение аттестации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на СЗД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altLang="ru-RU" sz="2800" b="1" dirty="0" smtClean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Хорошая практика в Казани (сертификация)</a:t>
                      </a:r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en-US" altLang="ru-RU" sz="1800" b="1" u="sng" dirty="0" smtClean="0">
                        <a:solidFill>
                          <a:srgbClr val="FF0000"/>
                        </a:solidFill>
                        <a:latin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Приоритетные направления кадровой политики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45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47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923456"/>
              </p:ext>
            </p:extLst>
          </p:nvPr>
        </p:nvGraphicFramePr>
        <p:xfrm>
          <a:off x="571472" y="-89138"/>
          <a:ext cx="8345113" cy="60518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Необходимо оказывать методическую и консультационную поддержку педагогическим работникам при прохождении процедур аттестации.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Активизировать работу по обобщению педагогического опыта работников образовательных организаций.</a:t>
                      </a:r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en-US" altLang="ru-RU" sz="1800" b="1" u="sng" dirty="0" smtClean="0">
                        <a:solidFill>
                          <a:srgbClr val="FF0000"/>
                        </a:solidFill>
                        <a:latin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Приоритетные направления кадровой политики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34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48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500212"/>
              </p:ext>
            </p:extLst>
          </p:nvPr>
        </p:nvGraphicFramePr>
        <p:xfrm>
          <a:off x="571472" y="-89138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Разработать и утвердить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перспективный план </a:t>
                      </a: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проведения аттестации педагогических работников в муниципальном образовании,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с учетом качества образования, </a:t>
                      </a: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результативности работы каждого педагога</a:t>
                      </a:r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en-US" altLang="ru-RU" sz="1800" b="1" u="sng" dirty="0" smtClean="0">
                        <a:solidFill>
                          <a:srgbClr val="FF0000"/>
                        </a:solidFill>
                        <a:latin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Приоритетные направления кадровой политики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318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49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162083"/>
              </p:ext>
            </p:extLst>
          </p:nvPr>
        </p:nvGraphicFramePr>
        <p:xfrm>
          <a:off x="571472" y="-89138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Контролировать разработку и утверждение у каждого педагога, имеющего квалификационную категорию, </a:t>
                      </a:r>
                      <a:r>
                        <a:rPr lang="ru-RU" altLang="ru-RU" sz="24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индивидуальный план работы </a:t>
                      </a: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на межаттестационный период </a:t>
                      </a:r>
                      <a:r>
                        <a:rPr lang="ru-RU" altLang="ru-RU" sz="24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по повышению профессионального уровня, </a:t>
                      </a:r>
                      <a:r>
                        <a:rPr lang="ru-RU" altLang="ru-RU" sz="2400" b="1" dirty="0" smtClean="0">
                          <a:solidFill>
                            <a:srgbClr val="00B0F0"/>
                          </a:solidFill>
                          <a:latin typeface="Arial Black" pitchFamily="34" charset="0"/>
                        </a:rPr>
                        <a:t>размещение этих планов на личных сайтах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844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5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13" y="81699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38112"/>
            <a:ext cx="832157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Нормативный документ  МО и Н РТ,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определяющий задачи по аттестации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2016/2017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учебный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79535" y="4005064"/>
            <a:ext cx="78155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3"/>
              </a:buClr>
              <a:defRPr/>
            </a:pPr>
            <a:r>
              <a:rPr lang="ru-RU" sz="2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20733" y="1859340"/>
            <a:ext cx="784375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3"/>
              </a:buClr>
              <a:defRPr/>
            </a:pPr>
            <a:r>
              <a:rPr lang="ru-RU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МО и НРТ</a:t>
            </a:r>
          </a:p>
          <a:p>
            <a:pPr algn="just">
              <a:buClr>
                <a:schemeClr val="accent3"/>
              </a:buClr>
              <a:defRPr/>
            </a:pPr>
            <a:r>
              <a:rPr lang="ru-RU" sz="2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05 августа 2016 г. № под- 1519/16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chemeClr val="accent3"/>
              </a:buClr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регламента по проведению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 педагогических работников организаций Республики Татарстан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осуществляющих образовательную деятельность в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информационной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системе «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Электронное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в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Республике Татарстан»</a:t>
            </a:r>
          </a:p>
          <a:p>
            <a:pPr marL="274320" indent="-274320" algn="ctr">
              <a:buClr>
                <a:schemeClr val="accent3"/>
              </a:buClr>
              <a:defRPr/>
            </a:pP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21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50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1302230"/>
              </p:ext>
            </p:extLst>
          </p:nvPr>
        </p:nvGraphicFramePr>
        <p:xfrm>
          <a:off x="571472" y="-89138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Необходимо вовлечь педагогов, имеющих и претендующих на высшую квалификационную категорию в работу </a:t>
                      </a:r>
                      <a:r>
                        <a:rPr lang="ru-RU" altLang="ru-RU" sz="24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региональной инновационной площадки, </a:t>
                      </a: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которая работает на основании приказа МОиН РТ, или могут работать </a:t>
                      </a:r>
                      <a:r>
                        <a:rPr lang="ru-RU" altLang="ru-RU" sz="24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в ФИП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431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51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1968"/>
              </p:ext>
            </p:extLst>
          </p:nvPr>
        </p:nvGraphicFramePr>
        <p:xfrm>
          <a:off x="571472" y="-89138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4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С 1 октября по 7 октября 2016 года</a:t>
                      </a: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: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Необходимо начать оформлять заявления, проверить их еще в бумажном виде в организации, обратить внимание на </a:t>
                      </a:r>
                      <a:r>
                        <a:rPr lang="ru-RU" altLang="ru-RU" sz="24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обоснование п.36,37 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4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276 приказа от 07.04.2014г.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568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52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810628"/>
              </p:ext>
            </p:extLst>
          </p:nvPr>
        </p:nvGraphicFramePr>
        <p:xfrm>
          <a:off x="571472" y="-89138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4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С 10 октября по 21 октября 2016 года</a:t>
                      </a: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: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Тестирование в оф-лайн режиме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4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Приказ будет направлен по ЭДО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Пока подготовить и оборудовать места проведения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4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Тесты на сайте примерные, в программе</a:t>
                      </a: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старые (за 2014 год), но будут обновляться в 2017 году (кризис) 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altLang="ru-RU" sz="24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СПО: 3 направления</a:t>
                      </a: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: гуманитарный, </a:t>
                      </a:r>
                      <a:r>
                        <a:rPr lang="ru-RU" altLang="ru-RU" sz="2400" b="1" dirty="0" err="1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экономический,технический</a:t>
                      </a:r>
                      <a:endParaRPr lang="ru-RU" altLang="ru-RU" sz="2400" b="1" dirty="0" smtClean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943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53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779577"/>
              </p:ext>
            </p:extLst>
          </p:nvPr>
        </p:nvGraphicFramePr>
        <p:xfrm>
          <a:off x="571472" y="-89138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  Тестирование начинается только в </a:t>
                      </a:r>
                      <a:r>
                        <a:rPr lang="ru-RU" altLang="ru-RU" sz="2800" b="1" dirty="0" err="1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офф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-лайн режиме,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заранее не заходить!!!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2800" b="1" dirty="0" smtClean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Отслеживается МОиН РТ, будут отклонены заявления!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490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54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127422"/>
              </p:ext>
            </p:extLst>
          </p:nvPr>
        </p:nvGraphicFramePr>
        <p:xfrm>
          <a:off x="571472" y="-89138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2800" b="1" dirty="0" smtClean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Сроки направления заявлений: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С 24 до 28 октября  - анализ заявлений в Министерстве,  28.10 - </a:t>
                      </a:r>
                      <a:r>
                        <a:rPr lang="ru-RU" altLang="ru-RU" sz="2800" b="1" dirty="0" smtClean="0">
                          <a:solidFill>
                            <a:srgbClr val="FF5050"/>
                          </a:solidFill>
                          <a:latin typeface="Arial Black" pitchFamily="34" charset="0"/>
                        </a:rPr>
                        <a:t>приказ  о проведении</a:t>
                      </a:r>
                      <a:r>
                        <a:rPr lang="ru-RU" altLang="ru-RU" sz="28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 в Системе, напоминайте педагогам, что он в Системе.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1" dirty="0" smtClean="0">
                          <a:solidFill>
                            <a:srgbClr val="004821"/>
                          </a:solidFill>
                          <a:latin typeface="Arial Black" pitchFamily="34" charset="0"/>
                        </a:rPr>
                        <a:t>Если у работника стоит статус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«Утверждено», </a:t>
                      </a:r>
                      <a:r>
                        <a:rPr lang="ru-RU" altLang="ru-RU" sz="2800" b="1" dirty="0" smtClean="0">
                          <a:solidFill>
                            <a:srgbClr val="004821"/>
                          </a:solidFill>
                          <a:latin typeface="Arial Black" pitchFamily="34" charset="0"/>
                        </a:rPr>
                        <a:t>значит он идет на аттестацию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2800" b="1" dirty="0" smtClean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675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55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056190"/>
              </p:ext>
            </p:extLst>
          </p:nvPr>
        </p:nvGraphicFramePr>
        <p:xfrm>
          <a:off x="571472" y="-89138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2800" b="1" dirty="0" smtClean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Сроки направления документов: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2800" b="1" dirty="0" smtClean="0">
                        <a:solidFill>
                          <a:srgbClr val="004821"/>
                        </a:solidFill>
                        <a:latin typeface="Arial Black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1" dirty="0" smtClean="0">
                          <a:solidFill>
                            <a:srgbClr val="004821"/>
                          </a:solidFill>
                          <a:latin typeface="Arial Black" pitchFamily="34" charset="0"/>
                        </a:rPr>
                        <a:t>Контролируйте направление документов (заявление вернулось, </a:t>
                      </a:r>
                      <a:r>
                        <a:rPr lang="ru-RU" altLang="ru-RU" sz="2800" b="1" dirty="0" err="1" smtClean="0">
                          <a:solidFill>
                            <a:srgbClr val="004821"/>
                          </a:solidFill>
                          <a:latin typeface="Arial Black" pitchFamily="34" charset="0"/>
                        </a:rPr>
                        <a:t>зам.дир</a:t>
                      </a:r>
                      <a:r>
                        <a:rPr lang="ru-RU" altLang="ru-RU" sz="2800" b="1" dirty="0" smtClean="0">
                          <a:solidFill>
                            <a:srgbClr val="004821"/>
                          </a:solidFill>
                          <a:latin typeface="Arial Black" pitchFamily="34" charset="0"/>
                        </a:rPr>
                        <a:t>. не направляет дальше)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2800" b="1" dirty="0" smtClean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045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56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734416"/>
              </p:ext>
            </p:extLst>
          </p:nvPr>
        </p:nvGraphicFramePr>
        <p:xfrm>
          <a:off x="571472" y="-89138"/>
          <a:ext cx="8345113" cy="5859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        Сроки направления заявлений: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1" dirty="0" smtClean="0">
                          <a:solidFill>
                            <a:srgbClr val="00B050"/>
                          </a:solidFill>
                          <a:latin typeface="Arial Black" pitchFamily="34" charset="0"/>
                        </a:rPr>
                        <a:t>До 28 октября 2016 года</a:t>
                      </a:r>
                    </a:p>
                    <a:p>
                      <a:pPr marL="514350" indent="-5143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AutoNum type="arabicPeriod"/>
                      </a:pPr>
                      <a:r>
                        <a:rPr lang="ru-RU" altLang="ru-RU" sz="2800" b="1" dirty="0" smtClean="0">
                          <a:solidFill>
                            <a:srgbClr val="09025E"/>
                          </a:solidFill>
                          <a:latin typeface="Arial Black" pitchFamily="34" charset="0"/>
                        </a:rPr>
                        <a:t>Обновляйте список экспертов </a:t>
                      </a:r>
                      <a:r>
                        <a:rPr lang="ru-RU" altLang="ru-RU" sz="2800" b="1" dirty="0" smtClean="0">
                          <a:solidFill>
                            <a:srgbClr val="FF5050"/>
                          </a:solidFill>
                          <a:latin typeface="Arial Black" pitchFamily="34" charset="0"/>
                        </a:rPr>
                        <a:t>в Системе</a:t>
                      </a:r>
                      <a:r>
                        <a:rPr lang="ru-RU" altLang="ru-RU" sz="2800" b="1" dirty="0" smtClean="0">
                          <a:solidFill>
                            <a:srgbClr val="09025E"/>
                          </a:solidFill>
                          <a:latin typeface="Arial Black" pitchFamily="34" charset="0"/>
                        </a:rPr>
                        <a:t>(чтоб были все направления)</a:t>
                      </a:r>
                    </a:p>
                    <a:p>
                      <a:pPr marL="514350" indent="-5143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AutoNum type="arabicPeriod"/>
                      </a:pPr>
                      <a:r>
                        <a:rPr lang="ru-RU" altLang="ru-RU" sz="2800" b="1" dirty="0" smtClean="0">
                          <a:solidFill>
                            <a:srgbClr val="09025E"/>
                          </a:solidFill>
                          <a:latin typeface="Arial Black" pitchFamily="34" charset="0"/>
                        </a:rPr>
                        <a:t>Проведите с ними </a:t>
                      </a:r>
                      <a:r>
                        <a:rPr lang="ru-RU" altLang="ru-RU" sz="2800" b="1" dirty="0" smtClean="0">
                          <a:solidFill>
                            <a:srgbClr val="FF5050"/>
                          </a:solidFill>
                          <a:latin typeface="Arial Black" pitchFamily="34" charset="0"/>
                        </a:rPr>
                        <a:t>обучение, инструктаж </a:t>
                      </a: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(заключение, листы, баллы чтоб совпадали)</a:t>
                      </a:r>
                    </a:p>
                    <a:p>
                      <a:pPr marL="514350" indent="-5143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AutoNum type="arabicPeriod"/>
                      </a:pPr>
                      <a:r>
                        <a:rPr lang="ru-RU" altLang="ru-RU" sz="2800" b="1" dirty="0" smtClean="0">
                          <a:solidFill>
                            <a:srgbClr val="FF5050"/>
                          </a:solidFill>
                          <a:latin typeface="Arial Black" pitchFamily="34" charset="0"/>
                        </a:rPr>
                        <a:t>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1 ноября  </a:t>
                      </a:r>
                      <a:r>
                        <a:rPr lang="ru-RU" altLang="ru-RU" sz="2800" b="1" dirty="0" smtClean="0">
                          <a:solidFill>
                            <a:srgbClr val="09025E"/>
                          </a:solidFill>
                          <a:latin typeface="Arial Black" pitchFamily="34" charset="0"/>
                        </a:rPr>
                        <a:t>будет приказ об экспертных группах, для этого направляйте мне по почте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список, </a:t>
                      </a:r>
                      <a:r>
                        <a:rPr lang="ru-RU" altLang="ru-RU" sz="2800" b="1" dirty="0" smtClean="0">
                          <a:solidFill>
                            <a:srgbClr val="09025E"/>
                          </a:solidFill>
                          <a:latin typeface="Arial Black" pitchFamily="34" charset="0"/>
                        </a:rPr>
                        <a:t>кто подлежит экспертизе, до 24.10.</a:t>
                      </a:r>
                      <a:endParaRPr lang="ru-RU" altLang="ru-RU" sz="2800" b="1" dirty="0" smtClean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923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57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6193881"/>
              </p:ext>
            </p:extLst>
          </p:nvPr>
        </p:nvGraphicFramePr>
        <p:xfrm>
          <a:off x="571472" y="-89138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2800" b="1" dirty="0" smtClean="0">
                        <a:solidFill>
                          <a:srgbClr val="FF5050"/>
                        </a:solidFill>
                        <a:latin typeface="Arial Black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Сроки проведения экспертизы в Системе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1" dirty="0" smtClean="0">
                          <a:solidFill>
                            <a:srgbClr val="FF5050"/>
                          </a:solidFill>
                          <a:latin typeface="Arial Black" pitchFamily="34" charset="0"/>
                        </a:rPr>
                        <a:t>с 1 по 30 ноября 2016 года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2800" b="1" dirty="0" smtClean="0">
                        <a:solidFill>
                          <a:srgbClr val="FF5050"/>
                        </a:solidFill>
                        <a:latin typeface="Arial Black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С 1 ноября начинайте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направлять</a:t>
                      </a:r>
                      <a:r>
                        <a:rPr lang="ru-RU" altLang="ru-RU" sz="28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 документы </a:t>
                      </a:r>
                      <a:r>
                        <a:rPr lang="ru-RU" altLang="ru-RU" sz="2800" b="1" dirty="0" smtClean="0">
                          <a:solidFill>
                            <a:srgbClr val="FF5050"/>
                          </a:solidFill>
                          <a:latin typeface="Arial Black" pitchFamily="34" charset="0"/>
                        </a:rPr>
                        <a:t>на экспертизу</a:t>
                      </a:r>
                      <a:r>
                        <a:rPr lang="ru-RU" altLang="ru-RU" sz="28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 </a:t>
                      </a:r>
                      <a:endParaRPr lang="ru-RU" altLang="ru-RU" sz="2800" b="1" dirty="0" smtClean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543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58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140593"/>
              </p:ext>
            </p:extLst>
          </p:nvPr>
        </p:nvGraphicFramePr>
        <p:xfrm>
          <a:off x="571472" y="-89138"/>
          <a:ext cx="8345113" cy="6379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2800" b="1" dirty="0" smtClean="0">
                        <a:solidFill>
                          <a:srgbClr val="FF5050"/>
                        </a:solidFill>
                        <a:latin typeface="Arial Black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Сроки проведения экспертизы в Системе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0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с 1 по 30 ноября 2016 года </a:t>
                      </a:r>
                    </a:p>
                    <a:p>
                      <a:pPr marL="514350" indent="-5143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AutoNum type="arabicPeriod"/>
                      </a:pP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Не забудьте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своевременно</a:t>
                      </a: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смотреть и направлять документы, поступившие после экспертизы</a:t>
                      </a:r>
                    </a:p>
                    <a:p>
                      <a:pPr marL="514350" indent="-5143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AutoNum type="arabicPeriod"/>
                      </a:pP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Вернуть экспертам на доработку документы нельзя, поэтому требуется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предварительное обучение</a:t>
                      </a: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!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2800" b="1" dirty="0" smtClean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457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59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5138346"/>
              </p:ext>
            </p:extLst>
          </p:nvPr>
        </p:nvGraphicFramePr>
        <p:xfrm>
          <a:off x="571472" y="-89138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32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32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Примерный график заседания АК МОиН РТ: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32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с 12 по 16 декабря  - на первую категорию на базе муниципальных районов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3200" b="1" dirty="0" smtClean="0">
                          <a:solidFill>
                            <a:srgbClr val="FF5050"/>
                          </a:solidFill>
                          <a:latin typeface="Arial Black" pitchFamily="34" charset="0"/>
                        </a:rPr>
                        <a:t>Экспертная комиссия должен обеспечить кворум для проведения заседания!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804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6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1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357166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7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00244" y="214290"/>
            <a:ext cx="78437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Качественные показатели </a:t>
            </a:r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профессионального роста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педагогических </a:t>
            </a:r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работников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РТ </a:t>
            </a:r>
            <a:endParaRPr lang="ru-RU" altLang="ru-RU" sz="2800" b="1" i="1" dirty="0">
              <a:solidFill>
                <a:srgbClr val="00206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10400" y="6492877"/>
            <a:ext cx="21336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4098" name="Диаграмма 1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4"/>
          <a:stretch>
            <a:fillRect/>
          </a:stretch>
        </p:blipFill>
        <p:spPr bwMode="auto">
          <a:xfrm>
            <a:off x="857224" y="1357298"/>
            <a:ext cx="8072494" cy="4874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895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60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2184815"/>
              </p:ext>
            </p:extLst>
          </p:nvPr>
        </p:nvGraphicFramePr>
        <p:xfrm>
          <a:off x="571472" y="-89138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32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32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Примерный график заседания АК МОиН РТ: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3200" b="1" dirty="0" smtClean="0">
                          <a:solidFill>
                            <a:srgbClr val="FF5050"/>
                          </a:solidFill>
                          <a:latin typeface="Arial Black" pitchFamily="34" charset="0"/>
                        </a:rPr>
                        <a:t>с </a:t>
                      </a:r>
                      <a:r>
                        <a:rPr lang="ru-RU" altLang="ru-RU" sz="32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19 по </a:t>
                      </a:r>
                      <a:r>
                        <a:rPr lang="ru-RU" altLang="ru-RU" sz="3200" b="1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23 декабря  </a:t>
                      </a:r>
                      <a:r>
                        <a:rPr lang="ru-RU" altLang="ru-RU" sz="3200" b="1" dirty="0" smtClean="0">
                          <a:solidFill>
                            <a:srgbClr val="FF5050"/>
                          </a:solidFill>
                          <a:latin typeface="Arial Black" pitchFamily="34" charset="0"/>
                        </a:rPr>
                        <a:t>– на высшую категорию в МОи Н РТ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3200" b="1" dirty="0" smtClean="0">
                        <a:solidFill>
                          <a:srgbClr val="FF505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233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61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52438"/>
              </p:ext>
            </p:extLst>
          </p:nvPr>
        </p:nvGraphicFramePr>
        <p:xfrm>
          <a:off x="571472" y="-89138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32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32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32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Мониторинг по итогам аттестации за календарный год, с учетом </a:t>
                      </a:r>
                      <a:r>
                        <a:rPr lang="ru-RU" altLang="ru-RU" sz="32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декабрьского</a:t>
                      </a:r>
                      <a:r>
                        <a:rPr lang="ru-RU" altLang="ru-RU" sz="32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приказа об итогах аттестации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32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3200" b="1" dirty="0" smtClean="0">
                          <a:solidFill>
                            <a:srgbClr val="FF5050"/>
                          </a:solidFill>
                          <a:latin typeface="Arial Black" pitchFamily="34" charset="0"/>
                        </a:rPr>
                        <a:t>С 23 по 31 декабря  2016 года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22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0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38" y="214290"/>
            <a:ext cx="7072362" cy="1143000"/>
          </a:xfrm>
        </p:spPr>
        <p:txBody>
          <a:bodyPr>
            <a:normAutofit/>
          </a:bodyPr>
          <a:lstStyle/>
          <a:p>
            <a:r>
              <a:rPr lang="ru-RU" altLang="ru-RU" sz="2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План-график педагогической аттестации </a:t>
            </a:r>
            <a:br>
              <a:rPr lang="ru-RU" altLang="ru-RU" sz="2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 smtClean="0">
                <a:solidFill>
                  <a:srgbClr val="FF0000"/>
                </a:solidFill>
                <a:latin typeface="+mn-lt"/>
                <a:ea typeface="Tahoma" pitchFamily="34" charset="0"/>
                <a:cs typeface="Tahoma" pitchFamily="34" charset="0"/>
              </a:rPr>
              <a:t>на 2016/2017 учебный год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942661744"/>
              </p:ext>
            </p:extLst>
          </p:nvPr>
        </p:nvGraphicFramePr>
        <p:xfrm>
          <a:off x="0" y="1928802"/>
          <a:ext cx="4248472" cy="4053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040188"/>
              </p:ext>
            </p:extLst>
          </p:nvPr>
        </p:nvGraphicFramePr>
        <p:xfrm>
          <a:off x="4214810" y="1857364"/>
          <a:ext cx="4605092" cy="371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454"/>
                <a:gridCol w="2247638"/>
              </a:tblGrid>
              <a:tr h="71438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Периоды проведения аттестации</a:t>
                      </a:r>
                    </a:p>
                  </a:txBody>
                  <a:tcPr marT="60960" marB="60960"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kern="1200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T="60960" marB="60960"/>
                </a:tc>
              </a:tr>
              <a:tr h="432444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u="non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2016 год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u="non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2017 год</a:t>
                      </a:r>
                    </a:p>
                  </a:txBody>
                  <a:tcPr marT="60960" marB="60960"/>
                </a:tc>
              </a:tr>
              <a:tr h="730582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октябрь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январь</a:t>
                      </a:r>
                    </a:p>
                  </a:txBody>
                  <a:tcPr marT="60960" marB="60960"/>
                </a:tc>
              </a:tr>
              <a:tr h="785818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ноябрь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февраль</a:t>
                      </a:r>
                    </a:p>
                  </a:txBody>
                  <a:tcPr marT="60960" marB="60960"/>
                </a:tc>
              </a:tr>
              <a:tr h="71438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декабрь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март</a:t>
                      </a:r>
                    </a:p>
                    <a:p>
                      <a:pPr marL="0" algn="ctr" defTabSz="914400" rtl="0" eaLnBrk="1" latinLnBrk="0" hangingPunct="1"/>
                      <a:endParaRPr lang="ru-RU" sz="2400" b="1" i="1" kern="1200" dirty="0" smtClean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T="60960" marB="60960"/>
                </a:tc>
              </a:tr>
            </a:tbl>
          </a:graphicData>
        </a:graphic>
      </p:graphicFrame>
      <p:sp>
        <p:nvSpPr>
          <p:cNvPr id="12" name="Прямоугольник с двумя вырезанными противолежащими углами 11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71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63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903209"/>
              </p:ext>
            </p:extLst>
          </p:nvPr>
        </p:nvGraphicFramePr>
        <p:xfrm>
          <a:off x="571472" y="-89138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32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32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32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Мониторинг по итогам аттестации за учебный год, с учетом </a:t>
                      </a:r>
                      <a:r>
                        <a:rPr lang="ru-RU" altLang="ru-RU" sz="32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мартовского</a:t>
                      </a:r>
                      <a:r>
                        <a:rPr lang="ru-RU" altLang="ru-RU" sz="32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приказа по итогам  аттестации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32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3200" b="1" dirty="0" smtClean="0">
                          <a:solidFill>
                            <a:srgbClr val="FF5050"/>
                          </a:solidFill>
                          <a:latin typeface="Arial Black" pitchFamily="34" charset="0"/>
                        </a:rPr>
                        <a:t>С 1 по 30 апреля 2016 года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268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64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055409"/>
              </p:ext>
            </p:extLst>
          </p:nvPr>
        </p:nvGraphicFramePr>
        <p:xfrm>
          <a:off x="571472" y="-89138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32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32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Мониторинг по итогам аттестации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3200" b="1" dirty="0" smtClean="0">
                          <a:solidFill>
                            <a:srgbClr val="00B050"/>
                          </a:solidFill>
                          <a:latin typeface="Arial Black" pitchFamily="34" charset="0"/>
                        </a:rPr>
                        <a:t>Внимание!!!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3200" b="1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В отчетах не должно</a:t>
                      </a:r>
                    </a:p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altLang="ru-RU" sz="3200" b="1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быть второй категории,</a:t>
                      </a:r>
                    </a:p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altLang="ru-RU" sz="3200" b="1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категории у руководящих работников</a:t>
                      </a:r>
                    </a:p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altLang="ru-RU" sz="3200" b="1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Цифры должны биться (сколько проходил во всех формах)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885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395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59266"/>
            <a:ext cx="9175750" cy="6982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2705047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50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СПАСИБО </a:t>
            </a:r>
            <a:r>
              <a:rPr lang="ru-RU" altLang="ru-RU" sz="5000" b="1" kern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 ВНИМАНИЕ!</a:t>
            </a:r>
            <a:endParaRPr lang="ru-RU" sz="5000" kern="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7951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7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3"/>
            <a:ext cx="82235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1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214290"/>
            <a:ext cx="549186" cy="537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1" y="6453336"/>
            <a:ext cx="914399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20746"/>
              </p:ext>
            </p:extLst>
          </p:nvPr>
        </p:nvGraphicFramePr>
        <p:xfrm>
          <a:off x="1428728" y="193527"/>
          <a:ext cx="7344981" cy="71583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44981"/>
              </a:tblGrid>
              <a:tr h="715836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Рейтинг муниципальных образований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за 2015/2016 </a:t>
                      </a:r>
                      <a:r>
                        <a:rPr lang="ru-RU" altLang="ru-RU" sz="2800" b="1" i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уч</a:t>
                      </a:r>
                      <a:r>
                        <a:rPr lang="ru-RU" altLang="ru-RU" sz="28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. г.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4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4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8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4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3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3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2421746"/>
              </p:ext>
            </p:extLst>
          </p:nvPr>
        </p:nvGraphicFramePr>
        <p:xfrm>
          <a:off x="1860551" y="2147888"/>
          <a:ext cx="7091363" cy="375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7" name="Документ" r:id="rId7" imgW="6360348" imgH="3365552" progId="Word.Document.12">
                  <p:embed/>
                </p:oleObj>
              </mc:Choice>
              <mc:Fallback>
                <p:oleObj name="Документ" r:id="rId7" imgW="6360348" imgH="3365552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0551" y="2147888"/>
                        <a:ext cx="7091363" cy="3752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492877"/>
            <a:ext cx="21336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990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2" y="0"/>
            <a:ext cx="1239997" cy="6858000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899592" y="-27384"/>
            <a:ext cx="8388424" cy="15841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endParaRPr lang="ru-RU" altLang="ru-RU" sz="2800" b="1" i="1" dirty="0" smtClean="0">
              <a:solidFill>
                <a:srgbClr val="002060"/>
              </a:solidFill>
              <a:latin typeface="+mn-lt"/>
              <a:ea typeface="Tahoma" pitchFamily="34" charset="0"/>
              <a:cs typeface="Tahoma" pitchFamily="34" charset="0"/>
            </a:endParaRPr>
          </a:p>
          <a:p>
            <a:pPr fontAlgn="base">
              <a:spcAft>
                <a:spcPct val="0"/>
              </a:spcAft>
            </a:pPr>
            <a:endParaRPr lang="ru-RU" altLang="ru-RU" sz="2800" b="1" i="1" dirty="0">
              <a:solidFill>
                <a:srgbClr val="002060"/>
              </a:solidFill>
              <a:latin typeface="+mn-lt"/>
              <a:ea typeface="Tahoma" pitchFamily="34" charset="0"/>
              <a:cs typeface="Tahoma" pitchFamily="34" charset="0"/>
            </a:endParaRPr>
          </a:p>
          <a:p>
            <a:pPr fontAlgn="base">
              <a:spcAft>
                <a:spcPct val="0"/>
              </a:spcAft>
            </a:pPr>
            <a:r>
              <a:rPr lang="ru-RU" altLang="ru-RU" sz="2800" b="1" i="1" dirty="0" smtClean="0">
                <a:solidFill>
                  <a:srgbClr val="002060"/>
                </a:solidFill>
                <a:latin typeface="+mn-lt"/>
                <a:ea typeface="Tahoma" pitchFamily="34" charset="0"/>
                <a:cs typeface="Tahoma" pitchFamily="34" charset="0"/>
              </a:rPr>
              <a:t>Уровень присвоенных квалификационных категорий должен соответствовать качеству</a:t>
            </a:r>
            <a:r>
              <a:rPr lang="tt-RU" altLang="ru-RU" sz="2800" b="1" i="1" dirty="0" smtClean="0">
                <a:solidFill>
                  <a:srgbClr val="002060"/>
                </a:solidFill>
                <a:latin typeface="+mn-lt"/>
                <a:ea typeface="Tahoma" pitchFamily="34" charset="0"/>
                <a:cs typeface="Tahoma" pitchFamily="34" charset="0"/>
              </a:rPr>
              <a:t> образования</a:t>
            </a:r>
            <a:endParaRPr lang="tt-RU" altLang="ru-RU" sz="2800" b="1" i="1" dirty="0">
              <a:solidFill>
                <a:srgbClr val="002060"/>
              </a:solidFill>
              <a:latin typeface="+mn-lt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632882"/>
              </p:ext>
            </p:extLst>
          </p:nvPr>
        </p:nvGraphicFramePr>
        <p:xfrm>
          <a:off x="1357290" y="1785926"/>
          <a:ext cx="7072362" cy="4023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3226"/>
                <a:gridCol w="2268180"/>
                <a:gridCol w="1890956"/>
              </a:tblGrid>
              <a:tr h="715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Муниципальные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образования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err="1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Категорийность</a:t>
                      </a:r>
                      <a:endParaRPr lang="ru-RU" sz="1600" b="1" kern="1200" dirty="0" smtClean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(в %)</a:t>
                      </a:r>
                    </a:p>
                  </a:txBody>
                  <a:tcPr marL="51435" marR="514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Результаты</a:t>
                      </a:r>
                      <a:r>
                        <a:rPr lang="ru-RU" sz="1600" b="1" kern="1200" baseline="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рейтинга  по качеству образования за 2015/2016 уч. г.</a:t>
                      </a:r>
                      <a:endParaRPr lang="ru-RU" sz="1600" b="1" kern="1200" dirty="0" smtClean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117103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</a:rPr>
                        <a:t>Арский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51435" marR="514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</a:rPr>
                        <a:t>85,6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51435" marR="514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</a:rPr>
                        <a:t>21(-3)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51435" marR="514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1542110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Дрожжановский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51435" marR="514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</a:rPr>
                        <a:t>79,96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51435" marR="514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smtClean="0">
                          <a:solidFill>
                            <a:srgbClr val="002060"/>
                          </a:solidFill>
                          <a:effectLst/>
                        </a:rPr>
                        <a:t>24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51435" marR="514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</a:tbl>
          </a:graphicData>
        </a:graphic>
      </p:graphicFrame>
      <p:pic>
        <p:nvPicPr>
          <p:cNvPr id="14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285729"/>
            <a:ext cx="649782" cy="646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0" y="6357958"/>
            <a:ext cx="9144000" cy="50004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6492877"/>
            <a:ext cx="2133600" cy="365125"/>
          </a:xfrm>
        </p:spPr>
        <p:txBody>
          <a:bodyPr/>
          <a:lstStyle/>
          <a:p>
            <a:fld id="{2E1AE7FE-9857-4954-863E-6424AC6B4709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22184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9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3"/>
            <a:ext cx="82235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1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2" y="0"/>
            <a:ext cx="1168559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5" y="214290"/>
            <a:ext cx="522309" cy="511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1" y="6453336"/>
            <a:ext cx="914399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6875199"/>
              </p:ext>
            </p:extLst>
          </p:nvPr>
        </p:nvGraphicFramePr>
        <p:xfrm>
          <a:off x="1285853" y="0"/>
          <a:ext cx="8252211" cy="6414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52211"/>
              </a:tblGrid>
              <a:tr h="128588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Рейтинг муниципальных образований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за 2015/2016 </a:t>
                      </a:r>
                      <a:r>
                        <a:rPr lang="ru-RU" altLang="ru-RU" sz="2800" b="1" i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уч</a:t>
                      </a:r>
                      <a:r>
                        <a:rPr lang="ru-RU" altLang="ru-RU" sz="28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. г.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4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4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8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4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3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3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6450339"/>
              </p:ext>
            </p:extLst>
          </p:nvPr>
        </p:nvGraphicFramePr>
        <p:xfrm>
          <a:off x="1785938" y="1212850"/>
          <a:ext cx="7070725" cy="451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1" name="Документ" r:id="rId7" imgW="6217664" imgH="3973823" progId="Word.Document.12">
                  <p:embed/>
                </p:oleObj>
              </mc:Choice>
              <mc:Fallback>
                <p:oleObj name="Документ" r:id="rId7" imgW="6217664" imgH="3973823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938" y="1212850"/>
                        <a:ext cx="7070725" cy="451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492877"/>
            <a:ext cx="21336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98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20135</TotalTime>
  <Words>3052</Words>
  <Application>Microsoft Office PowerPoint</Application>
  <PresentationFormat>Экран (4:3)</PresentationFormat>
  <Paragraphs>711</Paragraphs>
  <Slides>65</Slides>
  <Notes>48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65</vt:i4>
      </vt:variant>
    </vt:vector>
  </HeadingPairs>
  <TitlesOfParts>
    <vt:vector size="67" baseType="lpstr">
      <vt:lpstr>Тема Office</vt:lpstr>
      <vt:lpstr>Документ</vt:lpstr>
      <vt:lpstr>Презентация PowerPoint</vt:lpstr>
      <vt:lpstr>Презентация PowerPoint</vt:lpstr>
      <vt:lpstr>Стимулирование профессионального роста учителей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Федеральный Закон  «Об образовании в Российской Федерации»  Статья 49. Аттестация педагогических работников  п. 1: аттестация педагогических работников проводится  на основе оценки их профессиональной деятельности            п. 2 : аттестация педагогических работников на СЗД проводится АК, самостоятельно формируемыми организациями п. 3 : аттестация педагогических работников на 1, высшую категорию проводится  уполномоченными органами государственной власти субъектов Российской Федерации п. 4 : порядок проведения аттестации педагогических работников устанавливается федеральным органом исполнительной власти, осуществляющим функции по выработке государственной политики и нормативно-правовому регулированию в сфере образования </vt:lpstr>
      <vt:lpstr>Закон Республики Татарстан  от 22 июля 2013 г. № 68-ЗРТ  "Об образовании"  </vt:lpstr>
      <vt:lpstr>       Закон Республики Татарстан  от 6 июля 2016 г. № 54-ЗРТ  "О внесении изменений в Закон Республики Татарстан "Об образовании"  </vt:lpstr>
      <vt:lpstr>Закон Республики Татарстан  от 6 июля 2016 г. № 54-ЗРТ  "О внесении изменений в Закон Республики Татарстан  "Об образовании"  </vt:lpstr>
      <vt:lpstr>Презентация PowerPoint</vt:lpstr>
      <vt:lpstr>Презентация PowerPoint</vt:lpstr>
      <vt:lpstr>Презентация PowerPoint</vt:lpstr>
      <vt:lpstr>КОМПЬЮТЕРНОЕ ТЕСТИРОВАНИЕ НА ПОРТАЛЕ edu.tatar.ru </vt:lpstr>
      <vt:lpstr>Будет выездное тестирование педагогов в off-line режиме</vt:lpstr>
      <vt:lpstr>Выездное тестирование педагогов в off-line режиме</vt:lpstr>
      <vt:lpstr>Выездное тестирование педагогов в off-line режиме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Каждому педагогу  разъяснить интерфейс  педагога</vt:lpstr>
      <vt:lpstr>      Куратор образовательной организации проверяет заявление до тестирования!!!</vt:lpstr>
      <vt:lpstr>Куратор муниципального района (на «авось» нельзя направлять заявления!!!) </vt:lpstr>
      <vt:lpstr>Этапы прохождения заявления аттестуемого </vt:lpstr>
      <vt:lpstr>Презентация PowerPoint</vt:lpstr>
      <vt:lpstr>                                                                                             Провести обучение с экспертами, для  качественного проведения экспертной оценки профессиональной деятельности, с учетом соблюдения  антикоррупционных требований   </vt:lpstr>
      <vt:lpstr>Министерство образования и науки  Республики Татарстан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План-график педагогической аттестации  на 2016/2017 учебный год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образования г. Набережные Челны</dc:title>
  <dc:creator>Vladimir</dc:creator>
  <cp:lastModifiedBy>Пользователь</cp:lastModifiedBy>
  <cp:revision>1002</cp:revision>
  <cp:lastPrinted>2016-09-21T11:47:31Z</cp:lastPrinted>
  <dcterms:created xsi:type="dcterms:W3CDTF">2013-02-06T07:02:31Z</dcterms:created>
  <dcterms:modified xsi:type="dcterms:W3CDTF">2016-09-26T06:18:42Z</dcterms:modified>
</cp:coreProperties>
</file>